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7" r:id="rId2"/>
  </p:sldIdLst>
  <p:sldSz cx="21945600" cy="329184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971675" rtl="0" fontAlgn="auto" latinLnBrk="0" hangingPunct="0">
      <a:lnSpc>
        <a:spcPct val="100000"/>
      </a:lnSpc>
      <a:spcBef>
        <a:spcPts val="0"/>
      </a:spcBef>
      <a:spcAft>
        <a:spcPts val="0"/>
      </a:spcAft>
      <a:buClrTx/>
      <a:buSzTx/>
      <a:buFontTx/>
      <a:buNone/>
      <a:tabLst/>
      <a:defRPr kumimoji="0" sz="8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1971675" rtl="0" fontAlgn="auto" latinLnBrk="0" hangingPunct="0">
      <a:lnSpc>
        <a:spcPct val="100000"/>
      </a:lnSpc>
      <a:spcBef>
        <a:spcPts val="0"/>
      </a:spcBef>
      <a:spcAft>
        <a:spcPts val="0"/>
      </a:spcAft>
      <a:buClrTx/>
      <a:buSzTx/>
      <a:buFontTx/>
      <a:buNone/>
      <a:tabLst/>
      <a:defRPr kumimoji="0" sz="8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1971675" rtl="0" fontAlgn="auto" latinLnBrk="0" hangingPunct="0">
      <a:lnSpc>
        <a:spcPct val="100000"/>
      </a:lnSpc>
      <a:spcBef>
        <a:spcPts val="0"/>
      </a:spcBef>
      <a:spcAft>
        <a:spcPts val="0"/>
      </a:spcAft>
      <a:buClrTx/>
      <a:buSzTx/>
      <a:buFontTx/>
      <a:buNone/>
      <a:tabLst/>
      <a:defRPr kumimoji="0" sz="8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1971675" rtl="0" fontAlgn="auto" latinLnBrk="0" hangingPunct="0">
      <a:lnSpc>
        <a:spcPct val="100000"/>
      </a:lnSpc>
      <a:spcBef>
        <a:spcPts val="0"/>
      </a:spcBef>
      <a:spcAft>
        <a:spcPts val="0"/>
      </a:spcAft>
      <a:buClrTx/>
      <a:buSzTx/>
      <a:buFontTx/>
      <a:buNone/>
      <a:tabLst/>
      <a:defRPr kumimoji="0" sz="8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1971675" rtl="0" fontAlgn="auto" latinLnBrk="0" hangingPunct="0">
      <a:lnSpc>
        <a:spcPct val="100000"/>
      </a:lnSpc>
      <a:spcBef>
        <a:spcPts val="0"/>
      </a:spcBef>
      <a:spcAft>
        <a:spcPts val="0"/>
      </a:spcAft>
      <a:buClrTx/>
      <a:buSzTx/>
      <a:buFontTx/>
      <a:buNone/>
      <a:tabLst/>
      <a:defRPr kumimoji="0" sz="8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1971675" rtl="0" fontAlgn="auto" latinLnBrk="0" hangingPunct="0">
      <a:lnSpc>
        <a:spcPct val="100000"/>
      </a:lnSpc>
      <a:spcBef>
        <a:spcPts val="0"/>
      </a:spcBef>
      <a:spcAft>
        <a:spcPts val="0"/>
      </a:spcAft>
      <a:buClrTx/>
      <a:buSzTx/>
      <a:buFontTx/>
      <a:buNone/>
      <a:tabLst/>
      <a:defRPr kumimoji="0" sz="8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1971675" rtl="0" fontAlgn="auto" latinLnBrk="0" hangingPunct="0">
      <a:lnSpc>
        <a:spcPct val="100000"/>
      </a:lnSpc>
      <a:spcBef>
        <a:spcPts val="0"/>
      </a:spcBef>
      <a:spcAft>
        <a:spcPts val="0"/>
      </a:spcAft>
      <a:buClrTx/>
      <a:buSzTx/>
      <a:buFontTx/>
      <a:buNone/>
      <a:tabLst/>
      <a:defRPr kumimoji="0" sz="8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1971675" rtl="0" fontAlgn="auto" latinLnBrk="0" hangingPunct="0">
      <a:lnSpc>
        <a:spcPct val="100000"/>
      </a:lnSpc>
      <a:spcBef>
        <a:spcPts val="0"/>
      </a:spcBef>
      <a:spcAft>
        <a:spcPts val="0"/>
      </a:spcAft>
      <a:buClrTx/>
      <a:buSzTx/>
      <a:buFontTx/>
      <a:buNone/>
      <a:tabLst/>
      <a:defRPr kumimoji="0" sz="8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1971675" rtl="0" fontAlgn="auto" latinLnBrk="0" hangingPunct="0">
      <a:lnSpc>
        <a:spcPct val="100000"/>
      </a:lnSpc>
      <a:spcBef>
        <a:spcPts val="0"/>
      </a:spcBef>
      <a:spcAft>
        <a:spcPts val="0"/>
      </a:spcAft>
      <a:buClrTx/>
      <a:buSzTx/>
      <a:buFontTx/>
      <a:buNone/>
      <a:tabLst/>
      <a:defRPr kumimoji="0" sz="8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15:guide id="1" orient="horz" pos="10416" userDrawn="1">
          <p15:clr>
            <a:srgbClr val="A4A3A4"/>
          </p15:clr>
        </p15:guide>
        <p15:guide id="2" pos="456" userDrawn="1">
          <p15:clr>
            <a:srgbClr val="A4A3A4"/>
          </p15:clr>
        </p15:guide>
        <p15:guide id="3" pos="13073" userDrawn="1">
          <p15:clr>
            <a:srgbClr val="A4A3A4"/>
          </p15:clr>
        </p15:guide>
        <p15:guide id="4" pos="7008" userDrawn="1">
          <p15:clr>
            <a:srgbClr val="A4A3A4"/>
          </p15:clr>
        </p15:guide>
        <p15:guide id="5" orient="horz" pos="78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304B"/>
    <a:srgbClr val="232D4B"/>
    <a:srgbClr val="E57200"/>
    <a:srgbClr val="F37D20"/>
    <a:srgbClr val="7DCB97"/>
    <a:srgbClr val="2FBFCB"/>
    <a:srgbClr val="D1E9D7"/>
    <a:srgbClr val="EF64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381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0" autoAdjust="0"/>
    <p:restoredTop sz="0" autoAdjust="0"/>
  </p:normalViewPr>
  <p:slideViewPr>
    <p:cSldViewPr snapToGrid="0" snapToObjects="1">
      <p:cViewPr varScale="1">
        <p:scale>
          <a:sx n="26" d="100"/>
          <a:sy n="26" d="100"/>
        </p:scale>
        <p:origin x="4552" y="312"/>
      </p:cViewPr>
      <p:guideLst>
        <p:guide orient="horz" pos="10416"/>
        <p:guide pos="456"/>
        <p:guide pos="13073"/>
        <p:guide pos="7008"/>
        <p:guide orient="horz" pos="787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ustomXml" Target="../customXml/item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10" Type="http://schemas.openxmlformats.org/officeDocument/2006/relationships/customXml" Target="../customXml/item3.xml"/><Relationship Id="rId4" Type="http://schemas.openxmlformats.org/officeDocument/2006/relationships/presProps" Target="presProps.xml"/><Relationship Id="rId9" Type="http://schemas.openxmlformats.org/officeDocument/2006/relationships/customXml" Target="../customXml/item2.xml"/></Relationships>
</file>

<file path=ppt/media/image1.png>
</file>

<file path=ppt/media/image2.png>
</file>

<file path=ppt/media/image3.tiff>
</file>

<file path=ppt/media/image4.tiff>
</file>

<file path=ppt/media/image5.tiff>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 name="Shape 26"/>
          <p:cNvSpPr>
            <a:spLocks noGrp="1" noRot="1" noChangeAspect="1"/>
          </p:cNvSpPr>
          <p:nvPr>
            <p:ph type="sldImg"/>
          </p:nvPr>
        </p:nvSpPr>
        <p:spPr>
          <a:xfrm>
            <a:off x="1143000" y="685800"/>
            <a:ext cx="4572000" cy="3429000"/>
          </a:xfrm>
          <a:prstGeom prst="rect">
            <a:avLst/>
          </a:prstGeom>
        </p:spPr>
        <p:txBody>
          <a:bodyPr/>
          <a:lstStyle/>
          <a:p>
            <a:endParaRPr/>
          </a:p>
        </p:txBody>
      </p:sp>
      <p:sp>
        <p:nvSpPr>
          <p:cNvPr id="27" name="Shape 2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685800"/>
            <a:ext cx="228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20459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emplate 1">
    <p:spTree>
      <p:nvGrpSpPr>
        <p:cNvPr id="1" name=""/>
        <p:cNvGrpSpPr/>
        <p:nvPr/>
      </p:nvGrpSpPr>
      <p:grpSpPr>
        <a:xfrm>
          <a:off x="0" y="0"/>
          <a:ext cx="0" cy="0"/>
          <a:chOff x="0" y="0"/>
          <a:chExt cx="0" cy="0"/>
        </a:xfrm>
      </p:grpSpPr>
      <p:sp>
        <p:nvSpPr>
          <p:cNvPr id="12" name="Slide Number"/>
          <p:cNvSpPr txBox="1">
            <a:spLocks noGrp="1"/>
          </p:cNvSpPr>
          <p:nvPr>
            <p:ph type="sldNum" sz="quarter" idx="2"/>
          </p:nvPr>
        </p:nvSpPr>
        <p:spPr>
          <a:prstGeom prst="rect">
            <a:avLst/>
          </a:prstGeom>
        </p:spPr>
        <p:txBody>
          <a:bodyPr/>
          <a:lstStyle/>
          <a:p>
            <a:fld id="{86CB4B4D-7CA3-9044-876B-883B54F8677D}" type="slidenum">
              <a:rPr/>
              <a:p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 descr="Image"/>
          <p:cNvPicPr>
            <a:picLocks noChangeAspect="1"/>
          </p:cNvPicPr>
          <p:nvPr/>
        </p:nvPicPr>
        <p:blipFill>
          <a:blip r:embed="rId3"/>
          <a:stretch>
            <a:fillRect/>
          </a:stretch>
        </p:blipFill>
        <p:spPr>
          <a:xfrm>
            <a:off x="-46998" y="-620308"/>
            <a:ext cx="22039596" cy="33558350"/>
          </a:xfrm>
          <a:prstGeom prst="rect">
            <a:avLst/>
          </a:prstGeom>
          <a:ln w="12700">
            <a:miter lim="400000"/>
          </a:ln>
        </p:spPr>
      </p:pic>
      <p:sp>
        <p:nvSpPr>
          <p:cNvPr id="3" name="Title Text"/>
          <p:cNvSpPr txBox="1">
            <a:spLocks noGrp="1"/>
          </p:cNvSpPr>
          <p:nvPr>
            <p:ph type="title"/>
          </p:nvPr>
        </p:nvSpPr>
        <p:spPr>
          <a:xfrm>
            <a:off x="2143125" y="10994231"/>
            <a:ext cx="17659350" cy="55721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lIns="85725" tIns="85725" rIns="85725" bIns="85725" anchor="b">
            <a:normAutofit/>
          </a:bodyPr>
          <a:lstStyle/>
          <a:p>
            <a:r>
              <a:t>Title Text</a:t>
            </a:r>
          </a:p>
        </p:txBody>
      </p:sp>
      <p:sp>
        <p:nvSpPr>
          <p:cNvPr id="4" name="Body Level One…"/>
          <p:cNvSpPr txBox="1">
            <a:spLocks noGrp="1"/>
          </p:cNvSpPr>
          <p:nvPr>
            <p:ph type="body" idx="1"/>
          </p:nvPr>
        </p:nvSpPr>
        <p:spPr>
          <a:xfrm>
            <a:off x="2143125" y="16737806"/>
            <a:ext cx="17659350" cy="190738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lIns="85725" tIns="85725" rIns="85725" bIns="85725">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10493705" y="23917275"/>
            <a:ext cx="946760" cy="989758"/>
          </a:xfrm>
          <a:prstGeom prst="rect">
            <a:avLst/>
          </a:prstGeom>
          <a:ln w="12700">
            <a:miter lim="400000"/>
          </a:ln>
        </p:spPr>
        <p:txBody>
          <a:bodyPr wrap="none" lIns="85725" tIns="85725" rIns="85725" bIns="85725">
            <a:spAutoFit/>
          </a:bodyPr>
          <a:lstStyle>
            <a:lvl1pPr>
              <a:defRPr sz="5400" b="0">
                <a:latin typeface="Helvetica Neue Thin"/>
                <a:ea typeface="Helvetica Neue Thin"/>
                <a:cs typeface="Helvetica Neue Thin"/>
                <a:sym typeface="Helvetica Neue Thin"/>
              </a:defRPr>
            </a:lvl1pPr>
          </a:lstStyle>
          <a:p>
            <a:fld id="{86CB4B4D-7CA3-9044-876B-883B54F8677D}" type="slidenum">
              <a:rPr/>
              <a:pPr/>
              <a:t>‹#›</a:t>
            </a:fld>
            <a:endParaRP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ctr" defTabSz="1971675" rtl="0" latinLnBrk="0">
        <a:lnSpc>
          <a:spcPct val="100000"/>
        </a:lnSpc>
        <a:spcBef>
          <a:spcPts val="0"/>
        </a:spcBef>
        <a:spcAft>
          <a:spcPts val="0"/>
        </a:spcAft>
        <a:buClrTx/>
        <a:buSzTx/>
        <a:buFontTx/>
        <a:buNone/>
        <a:tabLst/>
        <a:defRPr sz="27000" b="0" i="0" u="none" strike="noStrike" cap="none" spc="0" baseline="0">
          <a:solidFill>
            <a:srgbClr val="000000"/>
          </a:solidFill>
          <a:uFillTx/>
          <a:latin typeface="+mn-lt"/>
          <a:ea typeface="+mn-ea"/>
          <a:cs typeface="+mn-cs"/>
          <a:sym typeface="Helvetica Neue Medium"/>
        </a:defRPr>
      </a:lvl1pPr>
      <a:lvl2pPr marL="0" marR="0" indent="0" algn="ctr" defTabSz="1971675" rtl="0" latinLnBrk="0">
        <a:lnSpc>
          <a:spcPct val="100000"/>
        </a:lnSpc>
        <a:spcBef>
          <a:spcPts val="0"/>
        </a:spcBef>
        <a:spcAft>
          <a:spcPts val="0"/>
        </a:spcAft>
        <a:buClrTx/>
        <a:buSzTx/>
        <a:buFontTx/>
        <a:buNone/>
        <a:tabLst/>
        <a:defRPr sz="27000" b="0" i="0" u="none" strike="noStrike" cap="none" spc="0" baseline="0">
          <a:solidFill>
            <a:srgbClr val="000000"/>
          </a:solidFill>
          <a:uFillTx/>
          <a:latin typeface="+mn-lt"/>
          <a:ea typeface="+mn-ea"/>
          <a:cs typeface="+mn-cs"/>
          <a:sym typeface="Helvetica Neue Medium"/>
        </a:defRPr>
      </a:lvl2pPr>
      <a:lvl3pPr marL="0" marR="0" indent="0" algn="ctr" defTabSz="1971675" rtl="0" latinLnBrk="0">
        <a:lnSpc>
          <a:spcPct val="100000"/>
        </a:lnSpc>
        <a:spcBef>
          <a:spcPts val="0"/>
        </a:spcBef>
        <a:spcAft>
          <a:spcPts val="0"/>
        </a:spcAft>
        <a:buClrTx/>
        <a:buSzTx/>
        <a:buFontTx/>
        <a:buNone/>
        <a:tabLst/>
        <a:defRPr sz="27000" b="0" i="0" u="none" strike="noStrike" cap="none" spc="0" baseline="0">
          <a:solidFill>
            <a:srgbClr val="000000"/>
          </a:solidFill>
          <a:uFillTx/>
          <a:latin typeface="+mn-lt"/>
          <a:ea typeface="+mn-ea"/>
          <a:cs typeface="+mn-cs"/>
          <a:sym typeface="Helvetica Neue Medium"/>
        </a:defRPr>
      </a:lvl3pPr>
      <a:lvl4pPr marL="0" marR="0" indent="0" algn="ctr" defTabSz="1971675" rtl="0" latinLnBrk="0">
        <a:lnSpc>
          <a:spcPct val="100000"/>
        </a:lnSpc>
        <a:spcBef>
          <a:spcPts val="0"/>
        </a:spcBef>
        <a:spcAft>
          <a:spcPts val="0"/>
        </a:spcAft>
        <a:buClrTx/>
        <a:buSzTx/>
        <a:buFontTx/>
        <a:buNone/>
        <a:tabLst/>
        <a:defRPr sz="27000" b="0" i="0" u="none" strike="noStrike" cap="none" spc="0" baseline="0">
          <a:solidFill>
            <a:srgbClr val="000000"/>
          </a:solidFill>
          <a:uFillTx/>
          <a:latin typeface="+mn-lt"/>
          <a:ea typeface="+mn-ea"/>
          <a:cs typeface="+mn-cs"/>
          <a:sym typeface="Helvetica Neue Medium"/>
        </a:defRPr>
      </a:lvl4pPr>
      <a:lvl5pPr marL="0" marR="0" indent="0" algn="ctr" defTabSz="1971675" rtl="0" latinLnBrk="0">
        <a:lnSpc>
          <a:spcPct val="100000"/>
        </a:lnSpc>
        <a:spcBef>
          <a:spcPts val="0"/>
        </a:spcBef>
        <a:spcAft>
          <a:spcPts val="0"/>
        </a:spcAft>
        <a:buClrTx/>
        <a:buSzTx/>
        <a:buFontTx/>
        <a:buNone/>
        <a:tabLst/>
        <a:defRPr sz="27000" b="0" i="0" u="none" strike="noStrike" cap="none" spc="0" baseline="0">
          <a:solidFill>
            <a:srgbClr val="000000"/>
          </a:solidFill>
          <a:uFillTx/>
          <a:latin typeface="+mn-lt"/>
          <a:ea typeface="+mn-ea"/>
          <a:cs typeface="+mn-cs"/>
          <a:sym typeface="Helvetica Neue Medium"/>
        </a:defRPr>
      </a:lvl5pPr>
      <a:lvl6pPr marL="0" marR="0" indent="0" algn="ctr" defTabSz="1971675" rtl="0" latinLnBrk="0">
        <a:lnSpc>
          <a:spcPct val="100000"/>
        </a:lnSpc>
        <a:spcBef>
          <a:spcPts val="0"/>
        </a:spcBef>
        <a:spcAft>
          <a:spcPts val="0"/>
        </a:spcAft>
        <a:buClrTx/>
        <a:buSzTx/>
        <a:buFontTx/>
        <a:buNone/>
        <a:tabLst/>
        <a:defRPr sz="27000" b="0" i="0" u="none" strike="noStrike" cap="none" spc="0" baseline="0">
          <a:solidFill>
            <a:srgbClr val="000000"/>
          </a:solidFill>
          <a:uFillTx/>
          <a:latin typeface="+mn-lt"/>
          <a:ea typeface="+mn-ea"/>
          <a:cs typeface="+mn-cs"/>
          <a:sym typeface="Helvetica Neue Medium"/>
        </a:defRPr>
      </a:lvl6pPr>
      <a:lvl7pPr marL="0" marR="0" indent="0" algn="ctr" defTabSz="1971675" rtl="0" latinLnBrk="0">
        <a:lnSpc>
          <a:spcPct val="100000"/>
        </a:lnSpc>
        <a:spcBef>
          <a:spcPts val="0"/>
        </a:spcBef>
        <a:spcAft>
          <a:spcPts val="0"/>
        </a:spcAft>
        <a:buClrTx/>
        <a:buSzTx/>
        <a:buFontTx/>
        <a:buNone/>
        <a:tabLst/>
        <a:defRPr sz="27000" b="0" i="0" u="none" strike="noStrike" cap="none" spc="0" baseline="0">
          <a:solidFill>
            <a:srgbClr val="000000"/>
          </a:solidFill>
          <a:uFillTx/>
          <a:latin typeface="+mn-lt"/>
          <a:ea typeface="+mn-ea"/>
          <a:cs typeface="+mn-cs"/>
          <a:sym typeface="Helvetica Neue Medium"/>
        </a:defRPr>
      </a:lvl7pPr>
      <a:lvl8pPr marL="0" marR="0" indent="0" algn="ctr" defTabSz="1971675" rtl="0" latinLnBrk="0">
        <a:lnSpc>
          <a:spcPct val="100000"/>
        </a:lnSpc>
        <a:spcBef>
          <a:spcPts val="0"/>
        </a:spcBef>
        <a:spcAft>
          <a:spcPts val="0"/>
        </a:spcAft>
        <a:buClrTx/>
        <a:buSzTx/>
        <a:buFontTx/>
        <a:buNone/>
        <a:tabLst/>
        <a:defRPr sz="27000" b="0" i="0" u="none" strike="noStrike" cap="none" spc="0" baseline="0">
          <a:solidFill>
            <a:srgbClr val="000000"/>
          </a:solidFill>
          <a:uFillTx/>
          <a:latin typeface="+mn-lt"/>
          <a:ea typeface="+mn-ea"/>
          <a:cs typeface="+mn-cs"/>
          <a:sym typeface="Helvetica Neue Medium"/>
        </a:defRPr>
      </a:lvl8pPr>
      <a:lvl9pPr marL="0" marR="0" indent="0" algn="ctr" defTabSz="1971675" rtl="0" latinLnBrk="0">
        <a:lnSpc>
          <a:spcPct val="100000"/>
        </a:lnSpc>
        <a:spcBef>
          <a:spcPts val="0"/>
        </a:spcBef>
        <a:spcAft>
          <a:spcPts val="0"/>
        </a:spcAft>
        <a:buClrTx/>
        <a:buSzTx/>
        <a:buFontTx/>
        <a:buNone/>
        <a:tabLst/>
        <a:defRPr sz="27000" b="0" i="0" u="none" strike="noStrike" cap="none" spc="0" baseline="0">
          <a:solidFill>
            <a:srgbClr val="000000"/>
          </a:solidFill>
          <a:uFillTx/>
          <a:latin typeface="+mn-lt"/>
          <a:ea typeface="+mn-ea"/>
          <a:cs typeface="+mn-cs"/>
          <a:sym typeface="Helvetica Neue Medium"/>
        </a:defRPr>
      </a:lvl9pPr>
    </p:titleStyle>
    <p:bodyStyle>
      <a:lvl1pPr marL="0" marR="0" indent="0" algn="ctr" defTabSz="1971675" rtl="0" latinLnBrk="0">
        <a:lnSpc>
          <a:spcPct val="100000"/>
        </a:lnSpc>
        <a:spcBef>
          <a:spcPts val="0"/>
        </a:spcBef>
        <a:spcAft>
          <a:spcPts val="0"/>
        </a:spcAft>
        <a:buClrTx/>
        <a:buSzTx/>
        <a:buFontTx/>
        <a:buNone/>
        <a:tabLst/>
        <a:defRPr sz="12400" b="0" i="0" u="none" strike="noStrike" cap="none" spc="0" baseline="0">
          <a:solidFill>
            <a:srgbClr val="000000"/>
          </a:solidFill>
          <a:uFillTx/>
          <a:latin typeface="Helvetica Neue"/>
          <a:ea typeface="Helvetica Neue"/>
          <a:cs typeface="Helvetica Neue"/>
          <a:sym typeface="Helvetica Neue"/>
        </a:defRPr>
      </a:lvl1pPr>
      <a:lvl2pPr marL="0" marR="0" indent="0" algn="ctr" defTabSz="1971675" rtl="0" latinLnBrk="0">
        <a:lnSpc>
          <a:spcPct val="100000"/>
        </a:lnSpc>
        <a:spcBef>
          <a:spcPts val="0"/>
        </a:spcBef>
        <a:spcAft>
          <a:spcPts val="0"/>
        </a:spcAft>
        <a:buClrTx/>
        <a:buSzTx/>
        <a:buFontTx/>
        <a:buNone/>
        <a:tabLst/>
        <a:defRPr sz="12400" b="0" i="0" u="none" strike="noStrike" cap="none" spc="0" baseline="0">
          <a:solidFill>
            <a:srgbClr val="000000"/>
          </a:solidFill>
          <a:uFillTx/>
          <a:latin typeface="Helvetica Neue"/>
          <a:ea typeface="Helvetica Neue"/>
          <a:cs typeface="Helvetica Neue"/>
          <a:sym typeface="Helvetica Neue"/>
        </a:defRPr>
      </a:lvl2pPr>
      <a:lvl3pPr marL="0" marR="0" indent="0" algn="ctr" defTabSz="1971675" rtl="0" latinLnBrk="0">
        <a:lnSpc>
          <a:spcPct val="100000"/>
        </a:lnSpc>
        <a:spcBef>
          <a:spcPts val="0"/>
        </a:spcBef>
        <a:spcAft>
          <a:spcPts val="0"/>
        </a:spcAft>
        <a:buClrTx/>
        <a:buSzTx/>
        <a:buFontTx/>
        <a:buNone/>
        <a:tabLst/>
        <a:defRPr sz="12400" b="0" i="0" u="none" strike="noStrike" cap="none" spc="0" baseline="0">
          <a:solidFill>
            <a:srgbClr val="000000"/>
          </a:solidFill>
          <a:uFillTx/>
          <a:latin typeface="Helvetica Neue"/>
          <a:ea typeface="Helvetica Neue"/>
          <a:cs typeface="Helvetica Neue"/>
          <a:sym typeface="Helvetica Neue"/>
        </a:defRPr>
      </a:lvl3pPr>
      <a:lvl4pPr marL="0" marR="0" indent="0" algn="ctr" defTabSz="1971675" rtl="0" latinLnBrk="0">
        <a:lnSpc>
          <a:spcPct val="100000"/>
        </a:lnSpc>
        <a:spcBef>
          <a:spcPts val="0"/>
        </a:spcBef>
        <a:spcAft>
          <a:spcPts val="0"/>
        </a:spcAft>
        <a:buClrTx/>
        <a:buSzTx/>
        <a:buFontTx/>
        <a:buNone/>
        <a:tabLst/>
        <a:defRPr sz="12400" b="0" i="0" u="none" strike="noStrike" cap="none" spc="0" baseline="0">
          <a:solidFill>
            <a:srgbClr val="000000"/>
          </a:solidFill>
          <a:uFillTx/>
          <a:latin typeface="Helvetica Neue"/>
          <a:ea typeface="Helvetica Neue"/>
          <a:cs typeface="Helvetica Neue"/>
          <a:sym typeface="Helvetica Neue"/>
        </a:defRPr>
      </a:lvl4pPr>
      <a:lvl5pPr marL="0" marR="0" indent="0" algn="ctr" defTabSz="1971675" rtl="0" latinLnBrk="0">
        <a:lnSpc>
          <a:spcPct val="100000"/>
        </a:lnSpc>
        <a:spcBef>
          <a:spcPts val="0"/>
        </a:spcBef>
        <a:spcAft>
          <a:spcPts val="0"/>
        </a:spcAft>
        <a:buClrTx/>
        <a:buSzTx/>
        <a:buFontTx/>
        <a:buNone/>
        <a:tabLst/>
        <a:defRPr sz="12400" b="0" i="0" u="none" strike="noStrike" cap="none" spc="0" baseline="0">
          <a:solidFill>
            <a:srgbClr val="000000"/>
          </a:solidFill>
          <a:uFillTx/>
          <a:latin typeface="Helvetica Neue"/>
          <a:ea typeface="Helvetica Neue"/>
          <a:cs typeface="Helvetica Neue"/>
          <a:sym typeface="Helvetica Neue"/>
        </a:defRPr>
      </a:lvl5pPr>
      <a:lvl6pPr marL="0" marR="0" indent="355600" algn="ctr" defTabSz="1971675" rtl="0" latinLnBrk="0">
        <a:lnSpc>
          <a:spcPct val="100000"/>
        </a:lnSpc>
        <a:spcBef>
          <a:spcPts val="0"/>
        </a:spcBef>
        <a:spcAft>
          <a:spcPts val="0"/>
        </a:spcAft>
        <a:buClrTx/>
        <a:buSzTx/>
        <a:buFontTx/>
        <a:buNone/>
        <a:tabLst/>
        <a:defRPr sz="12400" b="0" i="0" u="none" strike="noStrike" cap="none" spc="0" baseline="0">
          <a:solidFill>
            <a:srgbClr val="000000"/>
          </a:solidFill>
          <a:uFillTx/>
          <a:latin typeface="Helvetica Neue"/>
          <a:ea typeface="Helvetica Neue"/>
          <a:cs typeface="Helvetica Neue"/>
          <a:sym typeface="Helvetica Neue"/>
        </a:defRPr>
      </a:lvl6pPr>
      <a:lvl7pPr marL="0" marR="0" indent="711200" algn="ctr" defTabSz="1971675" rtl="0" latinLnBrk="0">
        <a:lnSpc>
          <a:spcPct val="100000"/>
        </a:lnSpc>
        <a:spcBef>
          <a:spcPts val="0"/>
        </a:spcBef>
        <a:spcAft>
          <a:spcPts val="0"/>
        </a:spcAft>
        <a:buClrTx/>
        <a:buSzTx/>
        <a:buFontTx/>
        <a:buNone/>
        <a:tabLst/>
        <a:defRPr sz="12400" b="0" i="0" u="none" strike="noStrike" cap="none" spc="0" baseline="0">
          <a:solidFill>
            <a:srgbClr val="000000"/>
          </a:solidFill>
          <a:uFillTx/>
          <a:latin typeface="Helvetica Neue"/>
          <a:ea typeface="Helvetica Neue"/>
          <a:cs typeface="Helvetica Neue"/>
          <a:sym typeface="Helvetica Neue"/>
        </a:defRPr>
      </a:lvl7pPr>
      <a:lvl8pPr marL="0" marR="0" indent="1066800" algn="ctr" defTabSz="1971675" rtl="0" latinLnBrk="0">
        <a:lnSpc>
          <a:spcPct val="100000"/>
        </a:lnSpc>
        <a:spcBef>
          <a:spcPts val="0"/>
        </a:spcBef>
        <a:spcAft>
          <a:spcPts val="0"/>
        </a:spcAft>
        <a:buClrTx/>
        <a:buSzTx/>
        <a:buFontTx/>
        <a:buNone/>
        <a:tabLst/>
        <a:defRPr sz="12400" b="0" i="0" u="none" strike="noStrike" cap="none" spc="0" baseline="0">
          <a:solidFill>
            <a:srgbClr val="000000"/>
          </a:solidFill>
          <a:uFillTx/>
          <a:latin typeface="Helvetica Neue"/>
          <a:ea typeface="Helvetica Neue"/>
          <a:cs typeface="Helvetica Neue"/>
          <a:sym typeface="Helvetica Neue"/>
        </a:defRPr>
      </a:lvl8pPr>
      <a:lvl9pPr marL="0" marR="0" indent="1422400" algn="ctr" defTabSz="1971675" rtl="0" latinLnBrk="0">
        <a:lnSpc>
          <a:spcPct val="100000"/>
        </a:lnSpc>
        <a:spcBef>
          <a:spcPts val="0"/>
        </a:spcBef>
        <a:spcAft>
          <a:spcPts val="0"/>
        </a:spcAft>
        <a:buClrTx/>
        <a:buSzTx/>
        <a:buFontTx/>
        <a:buNone/>
        <a:tabLst/>
        <a:defRPr sz="124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ctr" defTabSz="1971675" latinLnBrk="0">
        <a:lnSpc>
          <a:spcPct val="100000"/>
        </a:lnSpc>
        <a:spcBef>
          <a:spcPts val="0"/>
        </a:spcBef>
        <a:spcAft>
          <a:spcPts val="0"/>
        </a:spcAft>
        <a:buClrTx/>
        <a:buSzTx/>
        <a:buFontTx/>
        <a:buNone/>
        <a:tabLst/>
        <a:defRPr sz="5400" b="0" i="0" u="none" strike="noStrike" cap="none" spc="0" baseline="0">
          <a:solidFill>
            <a:schemeClr val="tx1"/>
          </a:solidFill>
          <a:uFillTx/>
          <a:latin typeface="+mn-lt"/>
          <a:ea typeface="+mn-ea"/>
          <a:cs typeface="+mn-cs"/>
          <a:sym typeface="Helvetica Neue Thin"/>
        </a:defRPr>
      </a:lvl1pPr>
      <a:lvl2pPr marL="0" marR="0" indent="228600" algn="ctr" defTabSz="1971675" latinLnBrk="0">
        <a:lnSpc>
          <a:spcPct val="100000"/>
        </a:lnSpc>
        <a:spcBef>
          <a:spcPts val="0"/>
        </a:spcBef>
        <a:spcAft>
          <a:spcPts val="0"/>
        </a:spcAft>
        <a:buClrTx/>
        <a:buSzTx/>
        <a:buFontTx/>
        <a:buNone/>
        <a:tabLst/>
        <a:defRPr sz="5400" b="0" i="0" u="none" strike="noStrike" cap="none" spc="0" baseline="0">
          <a:solidFill>
            <a:schemeClr val="tx1"/>
          </a:solidFill>
          <a:uFillTx/>
          <a:latin typeface="+mn-lt"/>
          <a:ea typeface="+mn-ea"/>
          <a:cs typeface="+mn-cs"/>
          <a:sym typeface="Helvetica Neue Thin"/>
        </a:defRPr>
      </a:lvl2pPr>
      <a:lvl3pPr marL="0" marR="0" indent="457200" algn="ctr" defTabSz="1971675" latinLnBrk="0">
        <a:lnSpc>
          <a:spcPct val="100000"/>
        </a:lnSpc>
        <a:spcBef>
          <a:spcPts val="0"/>
        </a:spcBef>
        <a:spcAft>
          <a:spcPts val="0"/>
        </a:spcAft>
        <a:buClrTx/>
        <a:buSzTx/>
        <a:buFontTx/>
        <a:buNone/>
        <a:tabLst/>
        <a:defRPr sz="5400" b="0" i="0" u="none" strike="noStrike" cap="none" spc="0" baseline="0">
          <a:solidFill>
            <a:schemeClr val="tx1"/>
          </a:solidFill>
          <a:uFillTx/>
          <a:latin typeface="+mn-lt"/>
          <a:ea typeface="+mn-ea"/>
          <a:cs typeface="+mn-cs"/>
          <a:sym typeface="Helvetica Neue Thin"/>
        </a:defRPr>
      </a:lvl3pPr>
      <a:lvl4pPr marL="0" marR="0" indent="685800" algn="ctr" defTabSz="1971675" latinLnBrk="0">
        <a:lnSpc>
          <a:spcPct val="100000"/>
        </a:lnSpc>
        <a:spcBef>
          <a:spcPts val="0"/>
        </a:spcBef>
        <a:spcAft>
          <a:spcPts val="0"/>
        </a:spcAft>
        <a:buClrTx/>
        <a:buSzTx/>
        <a:buFontTx/>
        <a:buNone/>
        <a:tabLst/>
        <a:defRPr sz="5400" b="0" i="0" u="none" strike="noStrike" cap="none" spc="0" baseline="0">
          <a:solidFill>
            <a:schemeClr val="tx1"/>
          </a:solidFill>
          <a:uFillTx/>
          <a:latin typeface="+mn-lt"/>
          <a:ea typeface="+mn-ea"/>
          <a:cs typeface="+mn-cs"/>
          <a:sym typeface="Helvetica Neue Thin"/>
        </a:defRPr>
      </a:lvl4pPr>
      <a:lvl5pPr marL="0" marR="0" indent="914400" algn="ctr" defTabSz="1971675" latinLnBrk="0">
        <a:lnSpc>
          <a:spcPct val="100000"/>
        </a:lnSpc>
        <a:spcBef>
          <a:spcPts val="0"/>
        </a:spcBef>
        <a:spcAft>
          <a:spcPts val="0"/>
        </a:spcAft>
        <a:buClrTx/>
        <a:buSzTx/>
        <a:buFontTx/>
        <a:buNone/>
        <a:tabLst/>
        <a:defRPr sz="5400" b="0" i="0" u="none" strike="noStrike" cap="none" spc="0" baseline="0">
          <a:solidFill>
            <a:schemeClr val="tx1"/>
          </a:solidFill>
          <a:uFillTx/>
          <a:latin typeface="+mn-lt"/>
          <a:ea typeface="+mn-ea"/>
          <a:cs typeface="+mn-cs"/>
          <a:sym typeface="Helvetica Neue Thin"/>
        </a:defRPr>
      </a:lvl5pPr>
      <a:lvl6pPr marL="0" marR="0" indent="1143000" algn="ctr" defTabSz="1971675" latinLnBrk="0">
        <a:lnSpc>
          <a:spcPct val="100000"/>
        </a:lnSpc>
        <a:spcBef>
          <a:spcPts val="0"/>
        </a:spcBef>
        <a:spcAft>
          <a:spcPts val="0"/>
        </a:spcAft>
        <a:buClrTx/>
        <a:buSzTx/>
        <a:buFontTx/>
        <a:buNone/>
        <a:tabLst/>
        <a:defRPr sz="5400" b="0" i="0" u="none" strike="noStrike" cap="none" spc="0" baseline="0">
          <a:solidFill>
            <a:schemeClr val="tx1"/>
          </a:solidFill>
          <a:uFillTx/>
          <a:latin typeface="+mn-lt"/>
          <a:ea typeface="+mn-ea"/>
          <a:cs typeface="+mn-cs"/>
          <a:sym typeface="Helvetica Neue Thin"/>
        </a:defRPr>
      </a:lvl6pPr>
      <a:lvl7pPr marL="0" marR="0" indent="1371600" algn="ctr" defTabSz="1971675" latinLnBrk="0">
        <a:lnSpc>
          <a:spcPct val="100000"/>
        </a:lnSpc>
        <a:spcBef>
          <a:spcPts val="0"/>
        </a:spcBef>
        <a:spcAft>
          <a:spcPts val="0"/>
        </a:spcAft>
        <a:buClrTx/>
        <a:buSzTx/>
        <a:buFontTx/>
        <a:buNone/>
        <a:tabLst/>
        <a:defRPr sz="5400" b="0" i="0" u="none" strike="noStrike" cap="none" spc="0" baseline="0">
          <a:solidFill>
            <a:schemeClr val="tx1"/>
          </a:solidFill>
          <a:uFillTx/>
          <a:latin typeface="+mn-lt"/>
          <a:ea typeface="+mn-ea"/>
          <a:cs typeface="+mn-cs"/>
          <a:sym typeface="Helvetica Neue Thin"/>
        </a:defRPr>
      </a:lvl7pPr>
      <a:lvl8pPr marL="0" marR="0" indent="1600200" algn="ctr" defTabSz="1971675" latinLnBrk="0">
        <a:lnSpc>
          <a:spcPct val="100000"/>
        </a:lnSpc>
        <a:spcBef>
          <a:spcPts val="0"/>
        </a:spcBef>
        <a:spcAft>
          <a:spcPts val="0"/>
        </a:spcAft>
        <a:buClrTx/>
        <a:buSzTx/>
        <a:buFontTx/>
        <a:buNone/>
        <a:tabLst/>
        <a:defRPr sz="5400" b="0" i="0" u="none" strike="noStrike" cap="none" spc="0" baseline="0">
          <a:solidFill>
            <a:schemeClr val="tx1"/>
          </a:solidFill>
          <a:uFillTx/>
          <a:latin typeface="+mn-lt"/>
          <a:ea typeface="+mn-ea"/>
          <a:cs typeface="+mn-cs"/>
          <a:sym typeface="Helvetica Neue Thin"/>
        </a:defRPr>
      </a:lvl8pPr>
      <a:lvl9pPr marL="0" marR="0" indent="1828800" algn="ctr" defTabSz="1971675" latinLnBrk="0">
        <a:lnSpc>
          <a:spcPct val="100000"/>
        </a:lnSpc>
        <a:spcBef>
          <a:spcPts val="0"/>
        </a:spcBef>
        <a:spcAft>
          <a:spcPts val="0"/>
        </a:spcAft>
        <a:buClrTx/>
        <a:buSzTx/>
        <a:buFontTx/>
        <a:buNone/>
        <a:tabLst/>
        <a:defRPr sz="5400" b="0" i="0" u="none" strike="noStrike" cap="none" spc="0" baseline="0">
          <a:solidFill>
            <a:schemeClr val="tx1"/>
          </a:solidFill>
          <a:uFillTx/>
          <a:latin typeface="+mn-lt"/>
          <a:ea typeface="+mn-ea"/>
          <a:cs typeface="+mn-cs"/>
          <a:sym typeface="Helvetica Neue Thin"/>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OF RESEARCH STUDY in 54 pt"/>
          <p:cNvSpPr txBox="1"/>
          <p:nvPr/>
        </p:nvSpPr>
        <p:spPr>
          <a:xfrm>
            <a:off x="1079106" y="-77167"/>
            <a:ext cx="12865412" cy="18928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b">
            <a:spAutoFit/>
          </a:bodyPr>
          <a:lstStyle>
            <a:lvl1pPr algn="l">
              <a:defRPr sz="5400" b="0">
                <a:solidFill>
                  <a:srgbClr val="FFFFFF"/>
                </a:solidFill>
                <a:latin typeface="ITC Franklin Gothic Std Demi Co"/>
                <a:ea typeface="ITC Franklin Gothic Std Demi Co"/>
                <a:cs typeface="ITC Franklin Gothic Std Demi Co"/>
                <a:sym typeface="ITC Franklin Gothic Std Demi Co"/>
              </a:defRPr>
            </a:lvl1pPr>
          </a:lstStyle>
          <a:p>
            <a:r>
              <a:rPr lang="en-US" dirty="0">
                <a:latin typeface="ITC Franklin Gothic Std Dm Cd"/>
                <a:cs typeface="ITC Franklin Gothic Std Dm Cd"/>
              </a:rPr>
              <a:t>Detecting Pharmaceutical Innovations in News Articles using Machine Learning</a:t>
            </a:r>
            <a:endParaRPr dirty="0">
              <a:latin typeface="ITC Franklin Gothic Std Dm Cd"/>
              <a:cs typeface="ITC Franklin Gothic Std Dm Cd"/>
            </a:endParaRPr>
          </a:p>
        </p:txBody>
      </p:sp>
      <p:sp>
        <p:nvSpPr>
          <p:cNvPr id="43" name="Subhead - Franklin Gothic Demi - 28"/>
          <p:cNvSpPr txBox="1"/>
          <p:nvPr/>
        </p:nvSpPr>
        <p:spPr>
          <a:xfrm>
            <a:off x="-7516181" y="8016127"/>
            <a:ext cx="6011900" cy="6617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non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t>Subhead - Franklin Gothic Demi - 28</a:t>
            </a:r>
            <a:endParaRPr dirty="0"/>
          </a:p>
        </p:txBody>
      </p:sp>
      <p:sp>
        <p:nvSpPr>
          <p:cNvPr id="44" name="Body Text - Franklin Gothic Book - 22"/>
          <p:cNvSpPr txBox="1"/>
          <p:nvPr/>
        </p:nvSpPr>
        <p:spPr>
          <a:xfrm>
            <a:off x="-7486150" y="8692943"/>
            <a:ext cx="4756171" cy="5693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none" lIns="114300" tIns="114300" rIns="114300" bIns="114300" anchor="ctr">
            <a:spAutoFit/>
          </a:bodyPr>
          <a:lstStyle>
            <a:lvl1pPr algn="l" defTabSz="1314450">
              <a:defRPr sz="2200" b="0">
                <a:latin typeface="ITC Franklin Gothic Std"/>
                <a:ea typeface="ITC Franklin Gothic Std"/>
                <a:cs typeface="ITC Franklin Gothic Std"/>
                <a:sym typeface="ITC Franklin Gothic Std"/>
              </a:defRPr>
            </a:lvl1pPr>
          </a:lstStyle>
          <a:p>
            <a:r>
              <a:rPr dirty="0">
                <a:latin typeface="ITC Franklin Gothic Std Book"/>
                <a:cs typeface="ITC Franklin Gothic Std Book"/>
              </a:rPr>
              <a:t>Body Text - Franklin Gothic Book - 22</a:t>
            </a:r>
          </a:p>
        </p:txBody>
      </p:sp>
      <p:sp>
        <p:nvSpPr>
          <p:cNvPr id="45" name="References - Franklin Gothic Demi - 24"/>
          <p:cNvSpPr txBox="1"/>
          <p:nvPr/>
        </p:nvSpPr>
        <p:spPr>
          <a:xfrm>
            <a:off x="607614" y="27611641"/>
            <a:ext cx="1558119" cy="6001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none" lIns="114300" tIns="114300" rIns="114300" bIns="114300" anchor="ctr">
            <a:spAutoFit/>
          </a:bodyPr>
          <a:lstStyle>
            <a:lvl1pPr algn="l" defTabSz="1314450">
              <a:defRPr sz="2400" b="0">
                <a:latin typeface="ITC Franklin Gothic Std Demi"/>
                <a:ea typeface="ITC Franklin Gothic Std Demi"/>
                <a:cs typeface="ITC Franklin Gothic Std Demi"/>
                <a:sym typeface="ITC Franklin Gothic Std Demi"/>
              </a:defRPr>
            </a:lvl1pPr>
          </a:lstStyle>
          <a:p>
            <a:r>
              <a:rPr dirty="0"/>
              <a:t>References</a:t>
            </a:r>
          </a:p>
        </p:txBody>
      </p:sp>
      <p:sp>
        <p:nvSpPr>
          <p:cNvPr id="46" name="Reference Text - Franklin Gothic Book - 18"/>
          <p:cNvSpPr txBox="1"/>
          <p:nvPr/>
        </p:nvSpPr>
        <p:spPr>
          <a:xfrm>
            <a:off x="622331" y="28268691"/>
            <a:ext cx="5429371" cy="21698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none" lIns="114300" tIns="114300" rIns="114300" bIns="114300" anchor="ctr">
            <a:spAutoFit/>
          </a:bodyPr>
          <a:lstStyle>
            <a:lvl1pPr algn="l" defTabSz="1314450">
              <a:defRPr sz="1800" b="0">
                <a:latin typeface="ITC Franklin Gothic Std"/>
                <a:ea typeface="ITC Franklin Gothic Std"/>
                <a:cs typeface="ITC Franklin Gothic Std"/>
                <a:sym typeface="ITC Franklin Gothic Std"/>
              </a:defRPr>
            </a:lvl1pPr>
          </a:lstStyle>
          <a:p>
            <a:r>
              <a:rPr lang="en-US" dirty="0">
                <a:latin typeface="ITC Franklin Gothic Std Book"/>
                <a:cs typeface="ITC Franklin Gothic Std Book"/>
              </a:rPr>
              <a:t>THIS SECTION COULD INCLUDE: </a:t>
            </a:r>
          </a:p>
          <a:p>
            <a:pPr marL="285750" indent="-285750">
              <a:buFontTx/>
              <a:buChar char="-"/>
            </a:pPr>
            <a:r>
              <a:rPr lang="en-US" dirty="0">
                <a:latin typeface="ITC Franklin Gothic Std Book"/>
                <a:cs typeface="ITC Franklin Gothic Std Book"/>
              </a:rPr>
              <a:t>OSLO </a:t>
            </a:r>
          </a:p>
          <a:p>
            <a:pPr marL="285750" indent="-285750">
              <a:buFontTx/>
              <a:buChar char="-"/>
            </a:pPr>
            <a:r>
              <a:rPr lang="en-US" dirty="0">
                <a:latin typeface="ITC Franklin Gothic Std Book"/>
                <a:cs typeface="ITC Franklin Gothic Std Book"/>
              </a:rPr>
              <a:t>BRDIS</a:t>
            </a:r>
          </a:p>
          <a:p>
            <a:pPr marL="285750" indent="-285750">
              <a:buFontTx/>
              <a:buChar char="-"/>
            </a:pPr>
            <a:r>
              <a:rPr lang="en-US" dirty="0">
                <a:latin typeface="ITC Franklin Gothic Std Book"/>
                <a:cs typeface="ITC Franklin Gothic Std Book"/>
              </a:rPr>
              <a:t>BERT paper</a:t>
            </a:r>
          </a:p>
          <a:p>
            <a:pPr marL="285750" indent="-285750">
              <a:buFontTx/>
              <a:buChar char="-"/>
            </a:pPr>
            <a:r>
              <a:rPr lang="en-US" dirty="0">
                <a:latin typeface="ITC Franklin Gothic Std Book"/>
                <a:cs typeface="ITC Franklin Gothic Std Book"/>
              </a:rPr>
              <a:t>FDA approvals</a:t>
            </a:r>
          </a:p>
          <a:p>
            <a:pPr marL="285750" indent="-285750">
              <a:buFontTx/>
              <a:buChar char="-"/>
            </a:pPr>
            <a:r>
              <a:rPr lang="en-US" dirty="0">
                <a:latin typeface="ITC Franklin Gothic Std Book"/>
                <a:cs typeface="ITC Franklin Gothic Std Book"/>
              </a:rPr>
              <a:t>Machine learning papers? The ones sent to Gary</a:t>
            </a:r>
            <a:br>
              <a:rPr lang="en-US" dirty="0">
                <a:latin typeface="ITC Franklin Gothic Std Book"/>
                <a:cs typeface="ITC Franklin Gothic Std Book"/>
              </a:rPr>
            </a:br>
            <a:r>
              <a:rPr lang="en-US" dirty="0">
                <a:latin typeface="ITC Franklin Gothic Std Book"/>
                <a:cs typeface="ITC Franklin Gothic Std Book"/>
              </a:rPr>
              <a:t>LDA? </a:t>
            </a:r>
            <a:endParaRPr dirty="0">
              <a:latin typeface="ITC Franklin Gothic Std Book"/>
              <a:cs typeface="ITC Franklin Gothic Std Book"/>
            </a:endParaRPr>
          </a:p>
        </p:txBody>
      </p:sp>
      <p:sp>
        <p:nvSpPr>
          <p:cNvPr id="47" name="Circle"/>
          <p:cNvSpPr/>
          <p:nvPr/>
        </p:nvSpPr>
        <p:spPr>
          <a:xfrm>
            <a:off x="-15144392" y="21645768"/>
            <a:ext cx="6538022" cy="6538022"/>
          </a:xfrm>
          <a:prstGeom prst="ellipse">
            <a:avLst/>
          </a:prstGeom>
          <a:solidFill>
            <a:srgbClr val="213566"/>
          </a:solidFill>
          <a:ln w="12700">
            <a:miter lim="400000"/>
          </a:ln>
        </p:spPr>
        <p:txBody>
          <a:bodyPr lIns="114300" tIns="114300" rIns="114300" bIns="114300" anchor="ctr"/>
          <a:lstStyle/>
          <a:p>
            <a:pPr defTabSz="1314450">
              <a:defRPr sz="4800" b="0">
                <a:solidFill>
                  <a:srgbClr val="FFFFFF"/>
                </a:solidFill>
                <a:latin typeface="+mn-lt"/>
                <a:ea typeface="+mn-ea"/>
                <a:cs typeface="+mn-cs"/>
                <a:sym typeface="Helvetica Neue Medium"/>
              </a:defRPr>
            </a:pPr>
            <a:endParaRPr/>
          </a:p>
        </p:txBody>
      </p:sp>
      <p:sp>
        <p:nvSpPr>
          <p:cNvPr id="50" name="Figure #2"/>
          <p:cNvSpPr txBox="1"/>
          <p:nvPr/>
        </p:nvSpPr>
        <p:spPr>
          <a:xfrm>
            <a:off x="-15678400" y="20027456"/>
            <a:ext cx="10570335" cy="6617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none" lIns="114300" tIns="114300" rIns="114300" bIns="114300" anchor="ctr">
            <a:spAutoFit/>
          </a:bodyPr>
          <a:lstStyle>
            <a:lvl1pPr defTabSz="1314450">
              <a:defRPr sz="2800" b="0" i="1">
                <a:solidFill>
                  <a:srgbClr val="213566"/>
                </a:solidFill>
                <a:latin typeface="Bodoni Std Poster"/>
                <a:ea typeface="Bodoni Std Poster"/>
                <a:cs typeface="Bodoni Std Poster"/>
                <a:sym typeface="Bodoni Std Poster"/>
              </a:defRPr>
            </a:lvl1pPr>
          </a:lstStyle>
          <a:p>
            <a:r>
              <a:rPr i="0" dirty="0">
                <a:latin typeface="Bodoni Std Poster Italic"/>
                <a:cs typeface="Bodoni Std Poster Italic"/>
              </a:rPr>
              <a:t>Figure #2</a:t>
            </a:r>
          </a:p>
        </p:txBody>
      </p:sp>
      <p:sp>
        <p:nvSpPr>
          <p:cNvPr id="51" name="Your Name, Graduate Student Name, Post Doc Name, Advisor…"/>
          <p:cNvSpPr txBox="1"/>
          <p:nvPr/>
        </p:nvSpPr>
        <p:spPr>
          <a:xfrm>
            <a:off x="1045930" y="2035367"/>
            <a:ext cx="9268563" cy="11485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none" lIns="114300" tIns="114300" rIns="114300" bIns="114300" anchor="ctr">
            <a:spAutoFit/>
          </a:bodyPr>
          <a:lstStyle/>
          <a:p>
            <a:pPr algn="l" defTabSz="1314450">
              <a:lnSpc>
                <a:spcPct val="150000"/>
              </a:lnSpc>
              <a:defRPr sz="2100" b="0">
                <a:solidFill>
                  <a:srgbClr val="FFFFFF"/>
                </a:solidFill>
                <a:latin typeface="ITC Franklin Gothic Std"/>
                <a:ea typeface="ITC Franklin Gothic Std"/>
                <a:cs typeface="ITC Franklin Gothic Std"/>
                <a:sym typeface="ITC Franklin Gothic Std"/>
              </a:defRPr>
            </a:pPr>
            <a:r>
              <a:rPr lang="en-US" b="0" dirty="0">
                <a:latin typeface="ITC Franklin Gothic Std Book"/>
                <a:cs typeface="ITC Franklin Gothic Std Book"/>
              </a:rPr>
              <a:t>DSPG: Quinton Neville (Columbia University), Raghav Sawhney (Virginia Tech)</a:t>
            </a:r>
            <a:br>
              <a:rPr lang="en-US" b="0" dirty="0">
                <a:latin typeface="ITC Franklin Gothic Std Book"/>
                <a:cs typeface="ITC Franklin Gothic Std Book"/>
              </a:rPr>
            </a:br>
            <a:r>
              <a:rPr lang="en-US" b="0" dirty="0">
                <a:latin typeface="ITC Franklin Gothic Std Book"/>
                <a:cs typeface="ITC Franklin Gothic Std Book"/>
              </a:rPr>
              <a:t>SDAD: Devika Nair, </a:t>
            </a:r>
            <a:r>
              <a:rPr lang="en-US" b="0" dirty="0" err="1">
                <a:latin typeface="ITC Franklin Gothic Std Book"/>
                <a:cs typeface="ITC Franklin Gothic Std Book"/>
              </a:rPr>
              <a:t>Gizem</a:t>
            </a:r>
            <a:r>
              <a:rPr lang="en-US" b="0" dirty="0">
                <a:latin typeface="ITC Franklin Gothic Std Book"/>
                <a:cs typeface="ITC Franklin Gothic Std Book"/>
              </a:rPr>
              <a:t> Korkmaz, Neil Alexander </a:t>
            </a:r>
            <a:r>
              <a:rPr lang="en-US" b="0" dirty="0" err="1">
                <a:latin typeface="ITC Franklin Gothic Std Book"/>
                <a:cs typeface="ITC Franklin Gothic Std Book"/>
              </a:rPr>
              <a:t>Kattampallil</a:t>
            </a:r>
            <a:endParaRPr b="0" dirty="0">
              <a:latin typeface="ITC Franklin Gothic Std Book"/>
              <a:cs typeface="ITC Franklin Gothic Std Book"/>
            </a:endParaRPr>
          </a:p>
        </p:txBody>
      </p:sp>
      <p:pic>
        <p:nvPicPr>
          <p:cNvPr id="53" name="Image" descr="Image"/>
          <p:cNvPicPr>
            <a:picLocks noChangeAspect="1"/>
          </p:cNvPicPr>
          <p:nvPr/>
        </p:nvPicPr>
        <p:blipFill>
          <a:blip r:embed="rId3"/>
          <a:stretch>
            <a:fillRect/>
          </a:stretch>
        </p:blipFill>
        <p:spPr>
          <a:xfrm>
            <a:off x="6697514" y="31141639"/>
            <a:ext cx="8550572" cy="1284981"/>
          </a:xfrm>
          <a:prstGeom prst="rect">
            <a:avLst/>
          </a:prstGeom>
          <a:ln w="12700">
            <a:miter lim="400000"/>
          </a:ln>
        </p:spPr>
      </p:pic>
      <p:sp>
        <p:nvSpPr>
          <p:cNvPr id="14" name="Subhead - Franklin Gothic Demi - 28">
            <a:extLst>
              <a:ext uri="{FF2B5EF4-FFF2-40B4-BE49-F238E27FC236}">
                <a16:creationId xmlns:a16="http://schemas.microsoft.com/office/drawing/2014/main" id="{37C92120-BC65-BA47-AA15-A24255F108D9}"/>
              </a:ext>
            </a:extLst>
          </p:cNvPr>
          <p:cNvSpPr txBox="1"/>
          <p:nvPr/>
        </p:nvSpPr>
        <p:spPr>
          <a:xfrm>
            <a:off x="22341980" y="1976773"/>
            <a:ext cx="12765562" cy="226369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t>Background – Quinton </a:t>
            </a:r>
          </a:p>
          <a:p>
            <a:pPr marL="457200" lvl="1" indent="-457200" algn="l" defTabSz="1314450">
              <a:buFont typeface="Arial" panose="020B0604020202020204" pitchFamily="34" charset="0"/>
              <a:buChar char="•"/>
            </a:pPr>
            <a:r>
              <a:rPr lang="en-US" sz="2800" b="0" dirty="0">
                <a:latin typeface="ITC Franklin Gothic Std Demi"/>
                <a:sym typeface="ITC Franklin Gothic Std Demi"/>
              </a:rPr>
              <a:t>Research Questions</a:t>
            </a:r>
          </a:p>
          <a:p>
            <a:pPr marL="457200" lvl="1" indent="-457200" algn="l" defTabSz="1314450">
              <a:buFont typeface="Arial" panose="020B0604020202020204" pitchFamily="34" charset="0"/>
              <a:buChar char="•"/>
            </a:pPr>
            <a:r>
              <a:rPr lang="en-US" sz="2800" b="0" dirty="0">
                <a:latin typeface="ITC Franklin Gothic Std Demi"/>
                <a:sym typeface="ITC Franklin Gothic Std Demi"/>
              </a:rPr>
              <a:t>OSLO definition of innovation</a:t>
            </a:r>
          </a:p>
          <a:p>
            <a:pPr marL="457200" lvl="1" indent="-457200" algn="l" defTabSz="1314450">
              <a:buFont typeface="Arial" panose="020B0604020202020204" pitchFamily="34" charset="0"/>
              <a:buChar char="•"/>
            </a:pPr>
            <a:r>
              <a:rPr lang="en-US" sz="2800" b="0" dirty="0">
                <a:latin typeface="ITC Franklin Gothic Std Demi"/>
                <a:sym typeface="ITC Franklin Gothic Std Demi"/>
              </a:rPr>
              <a:t>Impact of innovation</a:t>
            </a:r>
          </a:p>
          <a:p>
            <a:pPr marL="457200" lvl="1" indent="-457200" algn="l" defTabSz="1314450">
              <a:buFont typeface="Arial" panose="020B0604020202020204" pitchFamily="34" charset="0"/>
              <a:buChar char="•"/>
            </a:pPr>
            <a:r>
              <a:rPr lang="en-US" sz="2800" b="0" dirty="0">
                <a:latin typeface="ITC Franklin Gothic Std Demi"/>
                <a:sym typeface="ITC Franklin Gothic Std Demi"/>
              </a:rPr>
              <a:t>Stakeholder – NCSES - Innovation</a:t>
            </a:r>
          </a:p>
          <a:p>
            <a:endParaRPr lang="en-US" dirty="0"/>
          </a:p>
          <a:p>
            <a:r>
              <a:rPr lang="en-US" dirty="0"/>
              <a:t>Data - Raghav</a:t>
            </a:r>
          </a:p>
          <a:p>
            <a:pPr marL="457200" indent="-457200">
              <a:buFont typeface="Arial" panose="020B0604020202020204" pitchFamily="34" charset="0"/>
              <a:buChar char="•"/>
            </a:pPr>
            <a:r>
              <a:rPr lang="en-US" dirty="0"/>
              <a:t>Sources</a:t>
            </a:r>
          </a:p>
          <a:p>
            <a:pPr marL="457200" indent="-457200">
              <a:buFont typeface="Arial" panose="020B0604020202020204" pitchFamily="34" charset="0"/>
              <a:buChar char="•"/>
            </a:pPr>
            <a:r>
              <a:rPr lang="en-US" dirty="0"/>
              <a:t>Manipulation/Generation  (doc term matrices)</a:t>
            </a:r>
          </a:p>
          <a:p>
            <a:pPr marL="457200" indent="-457200">
              <a:buFont typeface="Arial" panose="020B0604020202020204" pitchFamily="34" charset="0"/>
              <a:buChar char="•"/>
            </a:pPr>
            <a:r>
              <a:rPr lang="en-US" dirty="0"/>
              <a:t>Sampling  - 50/50 vs. varying proportions</a:t>
            </a:r>
          </a:p>
          <a:p>
            <a:pPr marL="457200" indent="-457200">
              <a:buFont typeface="Arial" panose="020B0604020202020204" pitchFamily="34" charset="0"/>
              <a:buChar char="•"/>
            </a:pPr>
            <a:r>
              <a:rPr lang="en-US" dirty="0"/>
              <a:t>Profile – figures by Raghav</a:t>
            </a:r>
          </a:p>
          <a:p>
            <a:pPr marL="457200" lvl="5" indent="-457200" algn="l">
              <a:buFont typeface="Courier New" panose="02070309020205020404" pitchFamily="49" charset="0"/>
              <a:buChar char="o"/>
            </a:pPr>
            <a:r>
              <a:rPr lang="en-US" sz="2800" b="0" dirty="0"/>
              <a:t>Most mentioned companies/ products</a:t>
            </a:r>
          </a:p>
          <a:p>
            <a:pPr marL="457200" lvl="5" indent="-457200" algn="l">
              <a:buFont typeface="Courier New" panose="02070309020205020404" pitchFamily="49" charset="0"/>
              <a:buChar char="o"/>
            </a:pPr>
            <a:r>
              <a:rPr lang="en-US" sz="2800" b="0" dirty="0"/>
              <a:t>Network map – company mention map</a:t>
            </a:r>
          </a:p>
          <a:p>
            <a:pPr marL="457200" lvl="5" indent="-457200" algn="l">
              <a:buFont typeface="Courier New" panose="02070309020205020404" pitchFamily="49" charset="0"/>
              <a:buChar char="o"/>
            </a:pPr>
            <a:r>
              <a:rPr lang="en-US" sz="2800" b="0" dirty="0"/>
              <a:t>Year distribution of articles</a:t>
            </a:r>
          </a:p>
          <a:p>
            <a:pPr marL="457200" indent="-457200">
              <a:buFont typeface="Arial" panose="020B0604020202020204" pitchFamily="34" charset="0"/>
              <a:buChar char="•"/>
            </a:pPr>
            <a:r>
              <a:rPr lang="en-US" dirty="0"/>
              <a:t>Dictionary method (strict filter, company names)</a:t>
            </a:r>
          </a:p>
          <a:p>
            <a:pPr marL="457200" indent="-457200">
              <a:buFont typeface="Arial" panose="020B0604020202020204" pitchFamily="34" charset="0"/>
              <a:buChar char="•"/>
            </a:pPr>
            <a:r>
              <a:rPr lang="en-US" dirty="0"/>
              <a:t>Labeling – survey </a:t>
            </a:r>
          </a:p>
          <a:p>
            <a:endParaRPr lang="en-US" dirty="0"/>
          </a:p>
          <a:p>
            <a:r>
              <a:rPr lang="en-US" dirty="0"/>
              <a:t>Approach – Quinton</a:t>
            </a:r>
          </a:p>
          <a:p>
            <a:pPr marL="514350" indent="-514350">
              <a:buFont typeface="+mj-lt"/>
              <a:buAutoNum type="arabicPeriod"/>
            </a:pPr>
            <a:r>
              <a:rPr lang="en-US" dirty="0"/>
              <a:t>Subject Code – New Product – Labeled data</a:t>
            </a:r>
          </a:p>
          <a:p>
            <a:pPr marL="514350" indent="-514350">
              <a:buFont typeface="+mj-lt"/>
              <a:buAutoNum type="arabicPeriod"/>
            </a:pPr>
            <a:r>
              <a:rPr lang="en-US" dirty="0"/>
              <a:t>Raw Data</a:t>
            </a:r>
          </a:p>
          <a:p>
            <a:pPr marL="514350" indent="-514350">
              <a:buFont typeface="+mj-lt"/>
              <a:buAutoNum type="arabicPeriod"/>
            </a:pPr>
            <a:endParaRPr lang="en-US" dirty="0"/>
          </a:p>
          <a:p>
            <a:r>
              <a:rPr lang="en-US" dirty="0"/>
              <a:t>ML Techniques: </a:t>
            </a:r>
            <a:r>
              <a:rPr lang="en-US" b="1" dirty="0"/>
              <a:t>Quinton</a:t>
            </a:r>
          </a:p>
          <a:p>
            <a:pPr marL="457200" indent="-457200">
              <a:buFont typeface="Arial" panose="020B0604020202020204" pitchFamily="34" charset="0"/>
              <a:buChar char="•"/>
            </a:pPr>
            <a:r>
              <a:rPr lang="en-US" dirty="0"/>
              <a:t>Supervised – Bag of Words, </a:t>
            </a:r>
            <a:r>
              <a:rPr lang="en-US" b="1" dirty="0"/>
              <a:t>SVM, Neural Nets, LDA-Predictive</a:t>
            </a:r>
          </a:p>
          <a:p>
            <a:pPr marL="457200" indent="-457200">
              <a:buFont typeface="Arial" panose="020B0604020202020204" pitchFamily="34" charset="0"/>
              <a:buChar char="•"/>
            </a:pPr>
            <a:r>
              <a:rPr lang="en-US" dirty="0"/>
              <a:t>Unsupervised – LDA</a:t>
            </a:r>
          </a:p>
          <a:p>
            <a:pPr marL="457200" indent="-457200">
              <a:buFont typeface="Arial" panose="020B0604020202020204" pitchFamily="34" charset="0"/>
              <a:buChar char="•"/>
            </a:pPr>
            <a:endParaRPr lang="en-US" dirty="0"/>
          </a:p>
          <a:p>
            <a:r>
              <a:rPr lang="en-US" dirty="0"/>
              <a:t>------</a:t>
            </a:r>
          </a:p>
          <a:p>
            <a:endParaRPr lang="en-US" dirty="0"/>
          </a:p>
          <a:p>
            <a:r>
              <a:rPr lang="en-US" dirty="0"/>
              <a:t>Figures – get HEX from website – work </a:t>
            </a:r>
          </a:p>
          <a:p>
            <a:pPr marL="457200" indent="-457200">
              <a:buFont typeface="Arial" panose="020B0604020202020204" pitchFamily="34" charset="0"/>
              <a:buChar char="•"/>
            </a:pPr>
            <a:r>
              <a:rPr lang="en-US" dirty="0"/>
              <a:t>ROC plots for multiple methods on same figure</a:t>
            </a:r>
          </a:p>
          <a:p>
            <a:pPr marL="457200" indent="-457200">
              <a:buFont typeface="Arial" panose="020B0604020202020204" pitchFamily="34" charset="0"/>
              <a:buChar char="•"/>
            </a:pPr>
            <a:r>
              <a:rPr lang="en-US" dirty="0"/>
              <a:t>Table of Accuracy &amp; AOC</a:t>
            </a:r>
          </a:p>
          <a:p>
            <a:pPr marL="457200" indent="-457200">
              <a:buFont typeface="Arial" panose="020B0604020202020204" pitchFamily="34" charset="0"/>
              <a:buChar char="•"/>
            </a:pPr>
            <a:r>
              <a:rPr lang="en-US" dirty="0"/>
              <a:t>For final model – distribution of accuracy</a:t>
            </a:r>
          </a:p>
          <a:p>
            <a:endParaRPr lang="en-US" dirty="0"/>
          </a:p>
          <a:p>
            <a:r>
              <a:rPr lang="en-US" dirty="0"/>
              <a:t>Results</a:t>
            </a:r>
          </a:p>
          <a:p>
            <a:pPr marL="457200" indent="-457200">
              <a:buFont typeface="Arial" panose="020B0604020202020204" pitchFamily="34" charset="0"/>
              <a:buChar char="•"/>
            </a:pPr>
            <a:r>
              <a:rPr lang="en-US" dirty="0"/>
              <a:t>ROC</a:t>
            </a:r>
          </a:p>
          <a:p>
            <a:pPr marL="457200" indent="-457200">
              <a:buFont typeface="Arial" panose="020B0604020202020204" pitchFamily="34" charset="0"/>
              <a:buChar char="•"/>
            </a:pPr>
            <a:r>
              <a:rPr lang="en-US" i="1" dirty="0"/>
              <a:t>Validation of accuracy - </a:t>
            </a:r>
            <a:r>
              <a:rPr lang="en-US" dirty="0"/>
              <a:t>Boot Strapping – test set - distribution of accuracy, resample, refit multiple times, mimics sampling</a:t>
            </a:r>
          </a:p>
          <a:p>
            <a:pPr marL="457200" indent="-457200">
              <a:buFont typeface="Arial" panose="020B0604020202020204" pitchFamily="34" charset="0"/>
              <a:buChar char="•"/>
            </a:pPr>
            <a:r>
              <a:rPr lang="en-US" i="1" dirty="0"/>
              <a:t>Diagnostic tool - 10 fold CV – training set to fit the model - not good with small sets</a:t>
            </a:r>
          </a:p>
          <a:p>
            <a:pPr marL="457200" indent="-457200">
              <a:buFont typeface="Arial" panose="020B0604020202020204" pitchFamily="34" charset="0"/>
              <a:buChar char="•"/>
            </a:pPr>
            <a:r>
              <a:rPr lang="en-US" i="1" dirty="0"/>
              <a:t>Question for Josh!  CV vs. </a:t>
            </a:r>
            <a:r>
              <a:rPr lang="en-US" i="1" dirty="0" err="1"/>
              <a:t>Booststrapping</a:t>
            </a:r>
            <a:endParaRPr lang="en-US" i="1" dirty="0"/>
          </a:p>
          <a:p>
            <a:endParaRPr lang="en-US" dirty="0"/>
          </a:p>
          <a:p>
            <a:r>
              <a:rPr lang="en-US" dirty="0"/>
              <a:t>Think about/ explain More: </a:t>
            </a:r>
          </a:p>
          <a:p>
            <a:pPr marL="457200" indent="-457200">
              <a:buFont typeface="Arial" panose="020B0604020202020204" pitchFamily="34" charset="0"/>
              <a:buChar char="•"/>
            </a:pPr>
            <a:r>
              <a:rPr lang="en-US" dirty="0"/>
              <a:t>Tie back to research question! What is the pipeline – DN </a:t>
            </a:r>
          </a:p>
          <a:p>
            <a:endParaRPr lang="en-US" dirty="0"/>
          </a:p>
          <a:p>
            <a:r>
              <a:rPr lang="en-US" dirty="0"/>
              <a:t>What a company does:</a:t>
            </a:r>
          </a:p>
          <a:p>
            <a:r>
              <a:rPr lang="en-US" dirty="0"/>
              <a:t> pharma &gt; clinical studies &gt; FDA &gt;&gt; market launch</a:t>
            </a:r>
          </a:p>
          <a:p>
            <a:r>
              <a:rPr lang="en-US" b="1" dirty="0"/>
              <a:t>What we’re doing</a:t>
            </a:r>
          </a:p>
          <a:p>
            <a:r>
              <a:rPr lang="en-US" dirty="0"/>
              <a:t>-------------- detecting innovation --------------------------</a:t>
            </a:r>
          </a:p>
          <a:p>
            <a:r>
              <a:rPr lang="en-US" dirty="0"/>
              <a:t>                                                             ------BRDIS ---------</a:t>
            </a:r>
          </a:p>
          <a:p>
            <a:endParaRPr lang="en-US" dirty="0"/>
          </a:p>
          <a:p>
            <a:pPr marL="457200" indent="-457200">
              <a:buFont typeface="Arial" panose="020B0604020202020204" pitchFamily="34" charset="0"/>
              <a:buChar char="•"/>
            </a:pPr>
            <a:r>
              <a:rPr lang="en-US" dirty="0"/>
              <a:t> BRDIS – per industry per company innovation</a:t>
            </a:r>
          </a:p>
          <a:p>
            <a:pPr marL="457200" indent="-457200">
              <a:buFont typeface="Arial" panose="020B0604020202020204" pitchFamily="34" charset="0"/>
              <a:buChar char="•"/>
            </a:pPr>
            <a:r>
              <a:rPr lang="en-US" dirty="0"/>
              <a:t>Weighted by company features (size, activity, </a:t>
            </a:r>
            <a:r>
              <a:rPr lang="en-US" dirty="0" err="1"/>
              <a:t>etc</a:t>
            </a:r>
            <a:r>
              <a:rPr lang="en-US" dirty="0"/>
              <a:t>) </a:t>
            </a:r>
          </a:p>
          <a:p>
            <a:endParaRPr lang="en-US" dirty="0"/>
          </a:p>
          <a:p>
            <a:r>
              <a:rPr lang="en-US" dirty="0"/>
              <a:t>Conclusion</a:t>
            </a:r>
          </a:p>
        </p:txBody>
      </p:sp>
      <p:sp>
        <p:nvSpPr>
          <p:cNvPr id="16" name="Subhead - Franklin Gothic Demi - 28">
            <a:extLst>
              <a:ext uri="{FF2B5EF4-FFF2-40B4-BE49-F238E27FC236}">
                <a16:creationId xmlns:a16="http://schemas.microsoft.com/office/drawing/2014/main" id="{C9393C80-D4ED-470F-941B-E2B57DE460E2}"/>
              </a:ext>
            </a:extLst>
          </p:cNvPr>
          <p:cNvSpPr txBox="1"/>
          <p:nvPr/>
        </p:nvSpPr>
        <p:spPr>
          <a:xfrm>
            <a:off x="723900" y="5565460"/>
            <a:ext cx="10293547" cy="1585049"/>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2200" dirty="0">
                <a:latin typeface="ITC Franklin Gothic Std Book"/>
                <a:sym typeface="ITC Franklin Gothic Std"/>
              </a:rPr>
              <a:t>   Corporate i</a:t>
            </a:r>
            <a:r>
              <a:rPr lang="en-US" sz="2200" dirty="0">
                <a:solidFill>
                  <a:schemeClr val="tx1"/>
                </a:solidFill>
                <a:latin typeface="ITC Franklin Gothic Std Book"/>
                <a:sym typeface="ITC Franklin Gothic Std"/>
              </a:rPr>
              <a:t>nnovation directly correlates to the welfare of the national economy, and for that reason, th</a:t>
            </a:r>
            <a:r>
              <a:rPr lang="en-US" sz="2200" dirty="0">
                <a:latin typeface="ITC Franklin Gothic Std Book"/>
                <a:sym typeface="ITC Franklin Gothic Std"/>
              </a:rPr>
              <a:t>e National Center for Science and Engineering Statistics (NCSES) sponsors the annual Business R&amp;D and Innovation Survey (BRDIS) to measure the incidence of innovation from companies directly. </a:t>
            </a:r>
          </a:p>
        </p:txBody>
      </p:sp>
      <p:sp>
        <p:nvSpPr>
          <p:cNvPr id="31" name="Subhead - Franklin Gothic Demi - 28">
            <a:extLst>
              <a:ext uri="{FF2B5EF4-FFF2-40B4-BE49-F238E27FC236}">
                <a16:creationId xmlns:a16="http://schemas.microsoft.com/office/drawing/2014/main" id="{4533B4A1-B551-496B-B963-A6F2B6BD458A}"/>
              </a:ext>
            </a:extLst>
          </p:cNvPr>
          <p:cNvSpPr txBox="1"/>
          <p:nvPr/>
        </p:nvSpPr>
        <p:spPr>
          <a:xfrm>
            <a:off x="8042261" y="25580311"/>
            <a:ext cx="5902257" cy="6617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non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t>Background </a:t>
            </a:r>
            <a:r>
              <a:rPr lang="en-US" dirty="0" err="1"/>
              <a:t>background</a:t>
            </a:r>
            <a:r>
              <a:rPr lang="en-US" dirty="0"/>
              <a:t> text  </a:t>
            </a:r>
            <a:r>
              <a:rPr lang="en-US" dirty="0" err="1"/>
              <a:t>text</a:t>
            </a:r>
            <a:r>
              <a:rPr lang="en-US" dirty="0"/>
              <a:t> </a:t>
            </a:r>
            <a:r>
              <a:rPr lang="en-US" dirty="0" err="1"/>
              <a:t>text</a:t>
            </a:r>
            <a:r>
              <a:rPr lang="en-US" dirty="0"/>
              <a:t> </a:t>
            </a:r>
          </a:p>
        </p:txBody>
      </p:sp>
      <p:sp>
        <p:nvSpPr>
          <p:cNvPr id="32" name="Subhead - Franklin Gothic Demi - 28">
            <a:extLst>
              <a:ext uri="{FF2B5EF4-FFF2-40B4-BE49-F238E27FC236}">
                <a16:creationId xmlns:a16="http://schemas.microsoft.com/office/drawing/2014/main" id="{683F4731-64FD-40CC-9544-834DA877BF11}"/>
              </a:ext>
            </a:extLst>
          </p:cNvPr>
          <p:cNvSpPr txBox="1"/>
          <p:nvPr/>
        </p:nvSpPr>
        <p:spPr>
          <a:xfrm>
            <a:off x="14873941" y="25580311"/>
            <a:ext cx="5902257" cy="661720"/>
          </a:xfrm>
          <a:prstGeom prst="rect">
            <a:avLst/>
          </a:prstGeom>
          <a:ln w="12700">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non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t>Background </a:t>
            </a:r>
            <a:r>
              <a:rPr lang="en-US" dirty="0" err="1"/>
              <a:t>background</a:t>
            </a:r>
            <a:r>
              <a:rPr lang="en-US" dirty="0"/>
              <a:t> text  </a:t>
            </a:r>
            <a:r>
              <a:rPr lang="en-US" dirty="0" err="1"/>
              <a:t>text</a:t>
            </a:r>
            <a:r>
              <a:rPr lang="en-US" dirty="0"/>
              <a:t> </a:t>
            </a:r>
            <a:r>
              <a:rPr lang="en-US" dirty="0" err="1"/>
              <a:t>text</a:t>
            </a:r>
            <a:r>
              <a:rPr lang="en-US" dirty="0"/>
              <a:t> </a:t>
            </a:r>
          </a:p>
        </p:txBody>
      </p:sp>
      <p:sp>
        <p:nvSpPr>
          <p:cNvPr id="30" name="Subhead - Franklin Gothic Demi - 28">
            <a:extLst>
              <a:ext uri="{FF2B5EF4-FFF2-40B4-BE49-F238E27FC236}">
                <a16:creationId xmlns:a16="http://schemas.microsoft.com/office/drawing/2014/main" id="{F924359B-3BE6-8740-8E0F-C6982344DEBA}"/>
              </a:ext>
            </a:extLst>
          </p:cNvPr>
          <p:cNvSpPr txBox="1"/>
          <p:nvPr/>
        </p:nvSpPr>
        <p:spPr>
          <a:xfrm>
            <a:off x="11190221" y="7483058"/>
            <a:ext cx="9983499" cy="2939266"/>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2200" dirty="0">
                <a:latin typeface="ITC Franklin Gothic Std Book"/>
                <a:sym typeface="ITC Franklin Gothic Std"/>
              </a:rPr>
              <a:t>The project narrows focus to the pharmaceutical industry, for a number of reasons:</a:t>
            </a:r>
          </a:p>
          <a:p>
            <a:pPr marL="342900" indent="-182880">
              <a:buFont typeface="Arial" panose="020B0604020202020204" pitchFamily="34" charset="0"/>
              <a:buChar char="•"/>
            </a:pPr>
            <a:r>
              <a:rPr lang="en-US" sz="2200" dirty="0">
                <a:latin typeface="ITC Franklin Gothic Std Book"/>
                <a:sym typeface="ITC Franklin Gothic Std"/>
              </a:rPr>
              <a:t>strict regulation of new products (drugs and medical devices) </a:t>
            </a:r>
          </a:p>
          <a:p>
            <a:pPr marL="342900" indent="-182880">
              <a:buFont typeface="Arial" panose="020B0604020202020204" pitchFamily="34" charset="0"/>
              <a:buChar char="•"/>
            </a:pPr>
            <a:r>
              <a:rPr lang="en-US" sz="2200" dirty="0">
                <a:latin typeface="ITC Franklin Gothic Std Book"/>
                <a:sym typeface="ITC Franklin Gothic Std"/>
              </a:rPr>
              <a:t>frequent and consistent release of new products</a:t>
            </a:r>
          </a:p>
          <a:p>
            <a:pPr marL="342900" indent="-182880">
              <a:buFont typeface="Arial" panose="020B0604020202020204" pitchFamily="34" charset="0"/>
              <a:buChar char="•"/>
            </a:pPr>
            <a:r>
              <a:rPr lang="en-US" sz="2200" dirty="0">
                <a:latin typeface="ITC Franklin Gothic Std Book"/>
                <a:sym typeface="ITC Franklin Gothic Std"/>
              </a:rPr>
              <a:t>availability of data</a:t>
            </a:r>
          </a:p>
          <a:p>
            <a:r>
              <a:rPr lang="en-US" sz="2200" dirty="0">
                <a:latin typeface="ITC Franklin Gothic Std Book"/>
                <a:sym typeface="ITC Franklin Gothic Std"/>
              </a:rPr>
              <a:t>   The aim of this project is to develop a machine learning method by which innovation could be identified by predicts whether or not an article describes innovation, as given by the development of new drugs or medical devices. </a:t>
            </a:r>
          </a:p>
        </p:txBody>
      </p:sp>
      <p:sp>
        <p:nvSpPr>
          <p:cNvPr id="55" name="Figure #1">
            <a:extLst>
              <a:ext uri="{FF2B5EF4-FFF2-40B4-BE49-F238E27FC236}">
                <a16:creationId xmlns:a16="http://schemas.microsoft.com/office/drawing/2014/main" id="{5809BEE5-CC37-D442-88D8-97C84D562B6D}"/>
              </a:ext>
            </a:extLst>
          </p:cNvPr>
          <p:cNvSpPr txBox="1"/>
          <p:nvPr/>
        </p:nvSpPr>
        <p:spPr>
          <a:xfrm>
            <a:off x="8204158" y="12048810"/>
            <a:ext cx="5826775" cy="6617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ctr">
            <a:spAutoFit/>
          </a:bodyPr>
          <a:lstStyle>
            <a:lvl1pPr defTabSz="1314450">
              <a:defRPr sz="2800" b="0" i="1">
                <a:solidFill>
                  <a:srgbClr val="213566"/>
                </a:solidFill>
                <a:latin typeface="Bodoni Std Poster"/>
                <a:ea typeface="Bodoni Std Poster"/>
                <a:cs typeface="Bodoni Std Poster"/>
                <a:sym typeface="Bodoni Std Poster"/>
              </a:defRPr>
            </a:lvl1pPr>
          </a:lstStyle>
          <a:p>
            <a:r>
              <a:rPr i="0" dirty="0">
                <a:latin typeface="Bodoni Std Poster Italic"/>
                <a:cs typeface="Bodoni Std Poster Italic"/>
              </a:rPr>
              <a:t>Figure #</a:t>
            </a:r>
            <a:r>
              <a:rPr lang="en-US" i="0" dirty="0">
                <a:latin typeface="Bodoni Std Poster Italic"/>
                <a:cs typeface="Bodoni Std Poster Italic"/>
              </a:rPr>
              <a:t>1. Top DNA companies</a:t>
            </a:r>
            <a:endParaRPr i="0" dirty="0">
              <a:latin typeface="Bodoni Std Poster Italic"/>
              <a:cs typeface="Bodoni Std Poster Italic"/>
            </a:endParaRPr>
          </a:p>
        </p:txBody>
      </p:sp>
      <p:sp>
        <p:nvSpPr>
          <p:cNvPr id="56" name="Subhead - Franklin Gothic Demi - 28">
            <a:extLst>
              <a:ext uri="{FF2B5EF4-FFF2-40B4-BE49-F238E27FC236}">
                <a16:creationId xmlns:a16="http://schemas.microsoft.com/office/drawing/2014/main" id="{D6CB49DC-03D0-D742-948A-E31183775A22}"/>
              </a:ext>
            </a:extLst>
          </p:cNvPr>
          <p:cNvSpPr txBox="1"/>
          <p:nvPr/>
        </p:nvSpPr>
        <p:spPr>
          <a:xfrm>
            <a:off x="723900" y="11938421"/>
            <a:ext cx="7108135" cy="4293483"/>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2200" dirty="0">
                <a:latin typeface="ITC Franklin Gothic Std Book"/>
                <a:sym typeface="ITC Franklin Gothic Std"/>
              </a:rPr>
              <a:t>   About 2 million articles about the pharmaceutical industry across years 2013-2018 were purchased from the media conglomerate, Dow Jones. The DNA data product furnishes over 30 variables of interest on these articles, including publisher, subject, company codes, and publication date. The data was profiled (see Figures X &amp; Y), </a:t>
            </a:r>
            <a:r>
              <a:rPr lang="en-US" sz="2200" dirty="0" err="1">
                <a:latin typeface="ITC Franklin Gothic Std Book"/>
                <a:sym typeface="ITC Franklin Gothic Std"/>
              </a:rPr>
              <a:t>subselected</a:t>
            </a:r>
            <a:r>
              <a:rPr lang="en-US" sz="2200" dirty="0">
                <a:latin typeface="ITC Franklin Gothic Std Book"/>
                <a:sym typeface="ITC Franklin Gothic Std"/>
              </a:rPr>
              <a:t>, cleaned, and converted into document matrices via the bag-of-words method. </a:t>
            </a:r>
            <a:r>
              <a:rPr lang="en-US" sz="2200" dirty="0">
                <a:solidFill>
                  <a:srgbClr val="C00000"/>
                </a:solidFill>
                <a:latin typeface="ITC Franklin Gothic Std Book"/>
                <a:sym typeface="ITC Franklin Gothic Std"/>
              </a:rPr>
              <a:t>The outcome of interest used here for modeling was:</a:t>
            </a:r>
          </a:p>
          <a:p>
            <a:pPr marL="342900" indent="-182880">
              <a:buFont typeface="Arial" panose="020B0604020202020204" pitchFamily="34" charset="0"/>
              <a:buChar char="•"/>
            </a:pPr>
            <a:r>
              <a:rPr lang="en-US" sz="2200" dirty="0">
                <a:solidFill>
                  <a:srgbClr val="C00000"/>
                </a:solidFill>
                <a:latin typeface="ITC Franklin Gothic Std Book"/>
                <a:sym typeface="ITC Franklin Gothic Std"/>
              </a:rPr>
              <a:t>C22 – DNA generated subject tag indicating “New Products/Services”</a:t>
            </a:r>
          </a:p>
          <a:p>
            <a:pPr marL="342900" indent="-182880">
              <a:buFont typeface="Arial" panose="020B0604020202020204" pitchFamily="34" charset="0"/>
              <a:buChar char="•"/>
            </a:pPr>
            <a:r>
              <a:rPr lang="en-US" sz="2200" dirty="0">
                <a:solidFill>
                  <a:srgbClr val="C00000"/>
                </a:solidFill>
                <a:latin typeface="ITC Franklin Gothic Std Book"/>
                <a:sym typeface="ITC Franklin Gothic Std"/>
              </a:rPr>
              <a:t>Survey-generated manually labeled article set</a:t>
            </a:r>
          </a:p>
        </p:txBody>
      </p:sp>
      <p:grpSp>
        <p:nvGrpSpPr>
          <p:cNvPr id="72" name="Group 71">
            <a:extLst>
              <a:ext uri="{FF2B5EF4-FFF2-40B4-BE49-F238E27FC236}">
                <a16:creationId xmlns:a16="http://schemas.microsoft.com/office/drawing/2014/main" id="{401CB7ED-C2A2-9342-A12D-C960B85FC48C}"/>
              </a:ext>
            </a:extLst>
          </p:cNvPr>
          <p:cNvGrpSpPr/>
          <p:nvPr/>
        </p:nvGrpSpPr>
        <p:grpSpPr>
          <a:xfrm>
            <a:off x="11190221" y="5732751"/>
            <a:ext cx="9216921" cy="1765484"/>
            <a:chOff x="11220755" y="7798448"/>
            <a:chExt cx="9216921" cy="1837608"/>
          </a:xfrm>
        </p:grpSpPr>
        <p:grpSp>
          <p:nvGrpSpPr>
            <p:cNvPr id="6" name="Group 5">
              <a:extLst>
                <a:ext uri="{FF2B5EF4-FFF2-40B4-BE49-F238E27FC236}">
                  <a16:creationId xmlns:a16="http://schemas.microsoft.com/office/drawing/2014/main" id="{24EAEAE5-6C2F-334B-AC63-44D0CFE3B6CA}"/>
                </a:ext>
              </a:extLst>
            </p:cNvPr>
            <p:cNvGrpSpPr/>
            <p:nvPr/>
          </p:nvGrpSpPr>
          <p:grpSpPr>
            <a:xfrm>
              <a:off x="11220755" y="7798448"/>
              <a:ext cx="9216921" cy="956386"/>
              <a:chOff x="10280478" y="7738353"/>
              <a:chExt cx="9216921" cy="956386"/>
            </a:xfrm>
          </p:grpSpPr>
          <p:cxnSp>
            <p:nvCxnSpPr>
              <p:cNvPr id="5" name="Straight Connector 4">
                <a:extLst>
                  <a:ext uri="{FF2B5EF4-FFF2-40B4-BE49-F238E27FC236}">
                    <a16:creationId xmlns:a16="http://schemas.microsoft.com/office/drawing/2014/main" id="{AF534E5A-C6B6-064B-B6A0-A1D517BA9B7F}"/>
                  </a:ext>
                </a:extLst>
              </p:cNvPr>
              <p:cNvCxnSpPr>
                <a:cxnSpLocks/>
              </p:cNvCxnSpPr>
              <p:nvPr/>
            </p:nvCxnSpPr>
            <p:spPr>
              <a:xfrm>
                <a:off x="11268684" y="8205052"/>
                <a:ext cx="7240509" cy="0"/>
              </a:xfrm>
              <a:prstGeom prst="line">
                <a:avLst/>
              </a:prstGeom>
              <a:noFill/>
              <a:ln w="38100" cap="flat">
                <a:solidFill>
                  <a:srgbClr val="EF6419"/>
                </a:solidFill>
                <a:prstDash val="solid"/>
                <a:miter lim="400000"/>
              </a:ln>
              <a:effectLst/>
              <a:sp3d/>
            </p:spPr>
            <p:style>
              <a:lnRef idx="0">
                <a:scrgbClr r="0" g="0" b="0"/>
              </a:lnRef>
              <a:fillRef idx="0">
                <a:scrgbClr r="0" g="0" b="0"/>
              </a:fillRef>
              <a:effectRef idx="0">
                <a:scrgbClr r="0" g="0" b="0"/>
              </a:effectRef>
              <a:fontRef idx="none"/>
            </p:style>
          </p:cxnSp>
          <p:grpSp>
            <p:nvGrpSpPr>
              <p:cNvPr id="3" name="Group 2">
                <a:extLst>
                  <a:ext uri="{FF2B5EF4-FFF2-40B4-BE49-F238E27FC236}">
                    <a16:creationId xmlns:a16="http://schemas.microsoft.com/office/drawing/2014/main" id="{565FF271-EFE4-B04B-BC46-2B5A4C3131ED}"/>
                  </a:ext>
                </a:extLst>
              </p:cNvPr>
              <p:cNvGrpSpPr/>
              <p:nvPr/>
            </p:nvGrpSpPr>
            <p:grpSpPr>
              <a:xfrm>
                <a:off x="10280478" y="7738353"/>
                <a:ext cx="9216921" cy="956386"/>
                <a:chOff x="7286511" y="7996390"/>
                <a:chExt cx="9216921" cy="956386"/>
              </a:xfrm>
            </p:grpSpPr>
            <p:sp>
              <p:nvSpPr>
                <p:cNvPr id="2" name="Rectangle 1">
                  <a:extLst>
                    <a:ext uri="{FF2B5EF4-FFF2-40B4-BE49-F238E27FC236}">
                      <a16:creationId xmlns:a16="http://schemas.microsoft.com/office/drawing/2014/main" id="{B1DC60A6-3111-074D-BA62-441275BEFD86}"/>
                    </a:ext>
                  </a:extLst>
                </p:cNvPr>
                <p:cNvSpPr/>
                <p:nvPr/>
              </p:nvSpPr>
              <p:spPr>
                <a:xfrm>
                  <a:off x="7286511" y="8040988"/>
                  <a:ext cx="1976412" cy="911788"/>
                </a:xfrm>
                <a:prstGeom prst="rect">
                  <a:avLst/>
                </a:prstGeom>
                <a:solidFill>
                  <a:srgbClr val="213566"/>
                </a:solidFill>
                <a:ln w="12700">
                  <a:miter lim="400000"/>
                </a:ln>
              </p:spPr>
              <p:txBody>
                <a:bodyPr lIns="114300" tIns="114300" rIns="114300" bIns="114300" anchor="ctr"/>
                <a:lstStyle/>
                <a:p>
                  <a:pPr defTabSz="1314450"/>
                  <a:r>
                    <a:rPr lang="en-US" sz="2000" b="0" dirty="0">
                      <a:solidFill>
                        <a:schemeClr val="bg1"/>
                      </a:solidFill>
                      <a:latin typeface="Franklin Gothic Book" panose="020B0503020102020204" pitchFamily="34" charset="0"/>
                      <a:ea typeface="+mn-ea"/>
                      <a:cs typeface="+mn-cs"/>
                      <a:sym typeface="Helvetica Neue Medium"/>
                    </a:rPr>
                    <a:t>Research &amp; Development</a:t>
                  </a:r>
                </a:p>
              </p:txBody>
            </p:sp>
            <p:sp>
              <p:nvSpPr>
                <p:cNvPr id="40" name="Rectangle 39">
                  <a:extLst>
                    <a:ext uri="{FF2B5EF4-FFF2-40B4-BE49-F238E27FC236}">
                      <a16:creationId xmlns:a16="http://schemas.microsoft.com/office/drawing/2014/main" id="{88216D45-1D24-2647-BE5D-671D75FE982D}"/>
                    </a:ext>
                  </a:extLst>
                </p:cNvPr>
                <p:cNvSpPr/>
                <p:nvPr/>
              </p:nvSpPr>
              <p:spPr>
                <a:xfrm>
                  <a:off x="9700014" y="8021689"/>
                  <a:ext cx="1976412" cy="911788"/>
                </a:xfrm>
                <a:prstGeom prst="rect">
                  <a:avLst/>
                </a:prstGeom>
                <a:solidFill>
                  <a:srgbClr val="213566"/>
                </a:solidFill>
                <a:ln w="12700">
                  <a:miter lim="400000"/>
                </a:ln>
              </p:spPr>
              <p:txBody>
                <a:bodyPr lIns="114300" tIns="114300" rIns="114300" bIns="114300" anchor="ctr"/>
                <a:lstStyle/>
                <a:p>
                  <a:pPr defTabSz="1314450"/>
                  <a:r>
                    <a:rPr lang="en-US" sz="2000" b="0" dirty="0">
                      <a:solidFill>
                        <a:schemeClr val="bg1"/>
                      </a:solidFill>
                      <a:latin typeface="Franklin Gothic Book" panose="020B0503020102020204" pitchFamily="34" charset="0"/>
                      <a:ea typeface="+mn-ea"/>
                      <a:cs typeface="+mn-cs"/>
                      <a:sym typeface="Helvetica Neue Medium"/>
                    </a:rPr>
                    <a:t>FDA Application &amp; Approval </a:t>
                  </a:r>
                </a:p>
              </p:txBody>
            </p:sp>
            <p:sp>
              <p:nvSpPr>
                <p:cNvPr id="41" name="Rectangle 40">
                  <a:extLst>
                    <a:ext uri="{FF2B5EF4-FFF2-40B4-BE49-F238E27FC236}">
                      <a16:creationId xmlns:a16="http://schemas.microsoft.com/office/drawing/2014/main" id="{0759438A-A603-3D4C-BC7D-448A4436E27A}"/>
                    </a:ext>
                  </a:extLst>
                </p:cNvPr>
                <p:cNvSpPr/>
                <p:nvPr/>
              </p:nvSpPr>
              <p:spPr>
                <a:xfrm>
                  <a:off x="12113517" y="8021689"/>
                  <a:ext cx="1976412" cy="911788"/>
                </a:xfrm>
                <a:prstGeom prst="rect">
                  <a:avLst/>
                </a:prstGeom>
                <a:solidFill>
                  <a:srgbClr val="213566"/>
                </a:solidFill>
                <a:ln w="12700">
                  <a:miter lim="400000"/>
                </a:ln>
              </p:spPr>
              <p:txBody>
                <a:bodyPr lIns="114300" tIns="114300" rIns="114300" bIns="114300" anchor="ctr"/>
                <a:lstStyle/>
                <a:p>
                  <a:pPr defTabSz="1314450"/>
                  <a:r>
                    <a:rPr lang="en-US" sz="2000" b="0" dirty="0">
                      <a:solidFill>
                        <a:schemeClr val="bg1"/>
                      </a:solidFill>
                      <a:latin typeface="Franklin Gothic Book" panose="020B0503020102020204" pitchFamily="34" charset="0"/>
                      <a:ea typeface="+mn-ea"/>
                      <a:cs typeface="+mn-cs"/>
                      <a:sym typeface="Helvetica Neue Medium"/>
                    </a:rPr>
                    <a:t>Market Launch</a:t>
                  </a:r>
                </a:p>
              </p:txBody>
            </p:sp>
            <p:sp>
              <p:nvSpPr>
                <p:cNvPr id="54" name="Rectangle 53">
                  <a:extLst>
                    <a:ext uri="{FF2B5EF4-FFF2-40B4-BE49-F238E27FC236}">
                      <a16:creationId xmlns:a16="http://schemas.microsoft.com/office/drawing/2014/main" id="{490CE38A-A856-5844-B734-04587C0D985B}"/>
                    </a:ext>
                  </a:extLst>
                </p:cNvPr>
                <p:cNvSpPr/>
                <p:nvPr/>
              </p:nvSpPr>
              <p:spPr>
                <a:xfrm>
                  <a:off x="14527020" y="7996390"/>
                  <a:ext cx="1976412" cy="911788"/>
                </a:xfrm>
                <a:prstGeom prst="rect">
                  <a:avLst/>
                </a:prstGeom>
                <a:solidFill>
                  <a:srgbClr val="213566"/>
                </a:solidFill>
                <a:ln w="12700">
                  <a:miter lim="400000"/>
                </a:ln>
              </p:spPr>
              <p:txBody>
                <a:bodyPr lIns="114300" tIns="114300" rIns="114300" bIns="114300" anchor="ctr"/>
                <a:lstStyle/>
                <a:p>
                  <a:pPr defTabSz="1314450"/>
                  <a:r>
                    <a:rPr lang="en-US" sz="2000" b="0" dirty="0">
                      <a:solidFill>
                        <a:schemeClr val="bg1"/>
                      </a:solidFill>
                      <a:latin typeface="Franklin Gothic Book" panose="020B0503020102020204" pitchFamily="34" charset="0"/>
                      <a:ea typeface="+mn-ea"/>
                      <a:cs typeface="+mn-cs"/>
                      <a:sym typeface="Helvetica Neue Medium"/>
                    </a:rPr>
                    <a:t>Financial Reports</a:t>
                  </a:r>
                </a:p>
              </p:txBody>
            </p:sp>
          </p:grpSp>
        </p:grpSp>
        <p:grpSp>
          <p:nvGrpSpPr>
            <p:cNvPr id="68" name="Group 67">
              <a:extLst>
                <a:ext uri="{FF2B5EF4-FFF2-40B4-BE49-F238E27FC236}">
                  <a16:creationId xmlns:a16="http://schemas.microsoft.com/office/drawing/2014/main" id="{B37481A1-26BC-8F4C-B67A-EF45832D3E79}"/>
                </a:ext>
              </a:extLst>
            </p:cNvPr>
            <p:cNvGrpSpPr/>
            <p:nvPr/>
          </p:nvGrpSpPr>
          <p:grpSpPr>
            <a:xfrm>
              <a:off x="13056043" y="8777879"/>
              <a:ext cx="5152729" cy="858177"/>
              <a:chOff x="2739476" y="9550863"/>
              <a:chExt cx="5152729" cy="858177"/>
            </a:xfrm>
          </p:grpSpPr>
          <p:pic>
            <p:nvPicPr>
              <p:cNvPr id="9" name="Picture 8">
                <a:extLst>
                  <a:ext uri="{FF2B5EF4-FFF2-40B4-BE49-F238E27FC236}">
                    <a16:creationId xmlns:a16="http://schemas.microsoft.com/office/drawing/2014/main" id="{87A465A7-FA0E-3448-868D-5BA738D58246}"/>
                  </a:ext>
                </a:extLst>
              </p:cNvPr>
              <p:cNvPicPr>
                <a:picLocks noChangeAspect="1"/>
              </p:cNvPicPr>
              <p:nvPr/>
            </p:nvPicPr>
            <p:blipFill rotWithShape="1">
              <a:blip r:embed="rId4"/>
              <a:srcRect l="17605" t="26021" r="17539" b="27355"/>
              <a:stretch/>
            </p:blipFill>
            <p:spPr>
              <a:xfrm>
                <a:off x="5889341" y="9550863"/>
                <a:ext cx="2002864" cy="858177"/>
              </a:xfrm>
              <a:prstGeom prst="rect">
                <a:avLst/>
              </a:prstGeom>
            </p:spPr>
          </p:pic>
          <p:pic>
            <p:nvPicPr>
              <p:cNvPr id="11" name="Picture 10">
                <a:extLst>
                  <a:ext uri="{FF2B5EF4-FFF2-40B4-BE49-F238E27FC236}">
                    <a16:creationId xmlns:a16="http://schemas.microsoft.com/office/drawing/2014/main" id="{2A0D7515-1735-E948-A236-1422F848336B}"/>
                  </a:ext>
                </a:extLst>
              </p:cNvPr>
              <p:cNvPicPr>
                <a:picLocks noChangeAspect="1"/>
              </p:cNvPicPr>
              <p:nvPr/>
            </p:nvPicPr>
            <p:blipFill>
              <a:blip r:embed="rId5"/>
              <a:stretch>
                <a:fillRect/>
              </a:stretch>
            </p:blipFill>
            <p:spPr>
              <a:xfrm>
                <a:off x="2739476" y="9616641"/>
                <a:ext cx="2938420" cy="696180"/>
              </a:xfrm>
              <a:prstGeom prst="rect">
                <a:avLst/>
              </a:prstGeom>
            </p:spPr>
          </p:pic>
        </p:grpSp>
      </p:grpSp>
      <p:grpSp>
        <p:nvGrpSpPr>
          <p:cNvPr id="24" name="Group 23">
            <a:extLst>
              <a:ext uri="{FF2B5EF4-FFF2-40B4-BE49-F238E27FC236}">
                <a16:creationId xmlns:a16="http://schemas.microsoft.com/office/drawing/2014/main" id="{248664A5-AF80-F24F-8790-7314C86CE9AA}"/>
              </a:ext>
            </a:extLst>
          </p:cNvPr>
          <p:cNvGrpSpPr/>
          <p:nvPr/>
        </p:nvGrpSpPr>
        <p:grpSpPr>
          <a:xfrm>
            <a:off x="854168" y="7182449"/>
            <a:ext cx="9865063" cy="1615828"/>
            <a:chOff x="7443042" y="12616646"/>
            <a:chExt cx="9701567" cy="1395374"/>
          </a:xfrm>
        </p:grpSpPr>
        <p:sp>
          <p:nvSpPr>
            <p:cNvPr id="59" name="Subhead - Franklin Gothic Demi - 28">
              <a:extLst>
                <a:ext uri="{FF2B5EF4-FFF2-40B4-BE49-F238E27FC236}">
                  <a16:creationId xmlns:a16="http://schemas.microsoft.com/office/drawing/2014/main" id="{D7D660B4-BD6C-1449-A238-86E70B3C0333}"/>
                </a:ext>
              </a:extLst>
            </p:cNvPr>
            <p:cNvSpPr txBox="1"/>
            <p:nvPr/>
          </p:nvSpPr>
          <p:spPr>
            <a:xfrm>
              <a:off x="7443042" y="12616646"/>
              <a:ext cx="9701567" cy="1395374"/>
            </a:xfrm>
            <a:prstGeom prst="rect">
              <a:avLst/>
            </a:prstGeom>
            <a:solidFill>
              <a:srgbClr val="D1E9D7"/>
            </a:solidFill>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1800" b="1" dirty="0">
                  <a:latin typeface="Arial" panose="020B0604020202020204" pitchFamily="34" charset="0"/>
                  <a:cs typeface="Arial" panose="020B0604020202020204" pitchFamily="34" charset="0"/>
                  <a:sym typeface="ITC Franklin Gothic Std"/>
                </a:rPr>
                <a:t>       During the three years 2013 to 2015, did your company introduce:</a:t>
              </a:r>
            </a:p>
            <a:p>
              <a:r>
                <a:rPr lang="en-US" sz="1800" b="1" dirty="0">
                  <a:latin typeface="Arial" panose="020B0604020202020204" pitchFamily="34" charset="0"/>
                  <a:cs typeface="Arial" panose="020B0604020202020204" pitchFamily="34" charset="0"/>
                  <a:sym typeface="ITC Franklin Gothic Std"/>
                </a:rPr>
                <a:t>            </a:t>
              </a:r>
              <a:r>
                <a:rPr lang="en-US" sz="1800" dirty="0">
                  <a:latin typeface="Arial" panose="020B0604020202020204" pitchFamily="34" charset="0"/>
                  <a:cs typeface="Arial" panose="020B0604020202020204" pitchFamily="34" charset="0"/>
                  <a:sym typeface="ITC Franklin Gothic Std"/>
                </a:rPr>
                <a:t>a. New or significantly improved goods (Exclude the simple resale of new </a:t>
              </a:r>
            </a:p>
            <a:p>
              <a:r>
                <a:rPr lang="en-US" sz="1800" dirty="0">
                  <a:latin typeface="Arial" panose="020B0604020202020204" pitchFamily="34" charset="0"/>
                  <a:cs typeface="Arial" panose="020B0604020202020204" pitchFamily="34" charset="0"/>
                  <a:sym typeface="ITC Franklin Gothic Std"/>
                </a:rPr>
                <a:t>                goods purchased from other companies and changes of a solely </a:t>
              </a:r>
            </a:p>
            <a:p>
              <a:r>
                <a:rPr lang="en-US" sz="1800" dirty="0">
                  <a:latin typeface="Arial" panose="020B0604020202020204" pitchFamily="34" charset="0"/>
                  <a:cs typeface="Arial" panose="020B0604020202020204" pitchFamily="34" charset="0"/>
                  <a:sym typeface="ITC Franklin Gothic Std"/>
                </a:rPr>
                <a:t>                aesthetic nature)? … …………………………………………………….... ❑ Yes   ❑ No</a:t>
              </a:r>
            </a:p>
            <a:p>
              <a:r>
                <a:rPr lang="en-US" sz="1800" b="1" dirty="0">
                  <a:latin typeface="Arial" panose="020B0604020202020204" pitchFamily="34" charset="0"/>
                  <a:cs typeface="Arial" panose="020B0604020202020204" pitchFamily="34" charset="0"/>
                  <a:sym typeface="ITC Franklin Gothic Std"/>
                </a:rPr>
                <a:t>            </a:t>
              </a:r>
              <a:r>
                <a:rPr lang="en-US" sz="1800" dirty="0">
                  <a:latin typeface="Arial" panose="020B0604020202020204" pitchFamily="34" charset="0"/>
                  <a:cs typeface="Arial" panose="020B0604020202020204" pitchFamily="34" charset="0"/>
                  <a:sym typeface="ITC Franklin Gothic Std"/>
                </a:rPr>
                <a:t>b. New or significantly improved services? ………………………………… ❑ Yes   ❑ No</a:t>
              </a:r>
            </a:p>
          </p:txBody>
        </p:sp>
        <p:sp>
          <p:nvSpPr>
            <p:cNvPr id="18" name="TextBox 17">
              <a:extLst>
                <a:ext uri="{FF2B5EF4-FFF2-40B4-BE49-F238E27FC236}">
                  <a16:creationId xmlns:a16="http://schemas.microsoft.com/office/drawing/2014/main" id="{9D5A7A30-FDF8-B948-8198-C985E6C0F3C1}"/>
                </a:ext>
              </a:extLst>
            </p:cNvPr>
            <p:cNvSpPr txBox="1"/>
            <p:nvPr/>
          </p:nvSpPr>
          <p:spPr>
            <a:xfrm>
              <a:off x="7591757" y="12704578"/>
              <a:ext cx="238253" cy="362133"/>
            </a:xfrm>
            <a:prstGeom prst="rect">
              <a:avLst/>
            </a:prstGeom>
            <a:solidFill>
              <a:srgbClr val="7DCB9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85725" tIns="85725" rIns="85725" bIns="85725" numCol="1" spcCol="38100" rtlCol="0" anchor="ctr">
              <a:spAutoFit/>
            </a:bodyPr>
            <a:lstStyle/>
            <a:p>
              <a:pPr marL="0" marR="0" indent="0" algn="ctr" defTabSz="1971675"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a:ln>
                    <a:noFill/>
                  </a:ln>
                  <a:solidFill>
                    <a:schemeClr val="bg1"/>
                  </a:solidFill>
                  <a:effectLst/>
                  <a:uFillTx/>
                  <a:latin typeface="Arial" panose="020B0604020202020204" pitchFamily="34" charset="0"/>
                  <a:cs typeface="Arial" panose="020B0604020202020204" pitchFamily="34" charset="0"/>
                  <a:sym typeface="Helvetica Neue"/>
                </a:rPr>
                <a:t>8</a:t>
              </a:r>
            </a:p>
          </p:txBody>
        </p:sp>
      </p:grpSp>
      <p:sp>
        <p:nvSpPr>
          <p:cNvPr id="67" name="Subhead - Franklin Gothic Demi - 28">
            <a:extLst>
              <a:ext uri="{FF2B5EF4-FFF2-40B4-BE49-F238E27FC236}">
                <a16:creationId xmlns:a16="http://schemas.microsoft.com/office/drawing/2014/main" id="{F9F3406F-AC03-0043-8B8A-9037D38C21F9}"/>
              </a:ext>
            </a:extLst>
          </p:cNvPr>
          <p:cNvSpPr txBox="1"/>
          <p:nvPr/>
        </p:nvSpPr>
        <p:spPr>
          <a:xfrm>
            <a:off x="723901" y="8855186"/>
            <a:ext cx="10356610" cy="2262158"/>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2200" dirty="0">
                <a:latin typeface="ITC Franklin Gothic Std Book"/>
                <a:sym typeface="ITC Franklin Gothic Std"/>
              </a:rPr>
              <a:t>This work utilizes the OSLO Manual definition of innovation, which requires two key criteria: </a:t>
            </a:r>
          </a:p>
          <a:p>
            <a:pPr marL="342900" indent="-182880">
              <a:buFont typeface="Arial" panose="020B0604020202020204" pitchFamily="34" charset="0"/>
              <a:buChar char="•"/>
            </a:pPr>
            <a:r>
              <a:rPr lang="en-US" sz="2200" dirty="0">
                <a:latin typeface="ITC Franklin Gothic Std Book"/>
                <a:sym typeface="ITC Franklin Gothic Std"/>
              </a:rPr>
              <a:t>Product must be new or significantly improved</a:t>
            </a:r>
          </a:p>
          <a:p>
            <a:pPr marL="342900" indent="-182880">
              <a:buFont typeface="Arial" panose="020B0604020202020204" pitchFamily="34" charset="0"/>
              <a:buChar char="•"/>
            </a:pPr>
            <a:r>
              <a:rPr lang="en-US" sz="2200" dirty="0">
                <a:latin typeface="ITC Franklin Gothic Std Book"/>
                <a:sym typeface="ITC Franklin Gothic Std"/>
              </a:rPr>
              <a:t>Product must be available on the market</a:t>
            </a:r>
          </a:p>
          <a:p>
            <a:r>
              <a:rPr lang="en-US" sz="2200" dirty="0">
                <a:latin typeface="ITC Franklin Gothic Std Book"/>
                <a:sym typeface="ITC Franklin Gothic Std"/>
              </a:rPr>
              <a:t>The project seeks to enrich and complement the BRDIS innovation measures by leveraging alternative text-based sources to detect innovation in the news. </a:t>
            </a:r>
          </a:p>
        </p:txBody>
      </p:sp>
      <p:sp>
        <p:nvSpPr>
          <p:cNvPr id="69" name="Figure #1">
            <a:extLst>
              <a:ext uri="{FF2B5EF4-FFF2-40B4-BE49-F238E27FC236}">
                <a16:creationId xmlns:a16="http://schemas.microsoft.com/office/drawing/2014/main" id="{F0EA46C7-97EB-444A-9D3D-A4E7E09B5697}"/>
              </a:ext>
            </a:extLst>
          </p:cNvPr>
          <p:cNvSpPr txBox="1"/>
          <p:nvPr/>
        </p:nvSpPr>
        <p:spPr>
          <a:xfrm>
            <a:off x="13584837" y="12048939"/>
            <a:ext cx="7103463" cy="6617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ctr">
            <a:spAutoFit/>
          </a:bodyPr>
          <a:lstStyle>
            <a:lvl1pPr defTabSz="1314450">
              <a:defRPr sz="2800" b="0" i="1">
                <a:solidFill>
                  <a:srgbClr val="213566"/>
                </a:solidFill>
                <a:latin typeface="Bodoni Std Poster"/>
                <a:ea typeface="Bodoni Std Poster"/>
                <a:cs typeface="Bodoni Std Poster"/>
                <a:sym typeface="Bodoni Std Poster"/>
              </a:defRPr>
            </a:lvl1pPr>
          </a:lstStyle>
          <a:p>
            <a:r>
              <a:rPr i="0" dirty="0">
                <a:latin typeface="Bodoni Std Poster Italic"/>
                <a:cs typeface="Bodoni Std Poster Italic"/>
              </a:rPr>
              <a:t>Figure #</a:t>
            </a:r>
            <a:r>
              <a:rPr lang="en-US" i="0" dirty="0">
                <a:latin typeface="Bodoni Std Poster Italic"/>
                <a:cs typeface="Bodoni Std Poster Italic"/>
              </a:rPr>
              <a:t>2. Publisher distribution</a:t>
            </a:r>
            <a:endParaRPr i="0" dirty="0">
              <a:latin typeface="Bodoni Std Poster Italic"/>
              <a:cs typeface="Bodoni Std Poster Italic"/>
            </a:endParaRPr>
          </a:p>
        </p:txBody>
      </p:sp>
      <p:sp>
        <p:nvSpPr>
          <p:cNvPr id="70" name="Subhead - Franklin Gothic Demi - 28">
            <a:extLst>
              <a:ext uri="{FF2B5EF4-FFF2-40B4-BE49-F238E27FC236}">
                <a16:creationId xmlns:a16="http://schemas.microsoft.com/office/drawing/2014/main" id="{3515518B-F7DF-2C4B-B4A3-B8DDE0BEB3E5}"/>
              </a:ext>
            </a:extLst>
          </p:cNvPr>
          <p:cNvSpPr txBox="1"/>
          <p:nvPr/>
        </p:nvSpPr>
        <p:spPr>
          <a:xfrm>
            <a:off x="728042" y="17256961"/>
            <a:ext cx="8833401" cy="6324808"/>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2200" dirty="0">
                <a:latin typeface="ITC Franklin Gothic Std Book"/>
                <a:sym typeface="ITC Franklin Gothic Std"/>
              </a:rPr>
              <a:t>We implemented the following supervised models:</a:t>
            </a:r>
          </a:p>
          <a:p>
            <a:pPr marL="342900" indent="-182880">
              <a:buFont typeface="Arial" panose="020B0604020202020204" pitchFamily="34" charset="0"/>
              <a:buChar char="•"/>
            </a:pPr>
            <a:r>
              <a:rPr lang="en-US" sz="2200" i="1" dirty="0">
                <a:latin typeface="ITC Franklin Gothic Std Book"/>
                <a:sym typeface="ITC Franklin Gothic Std"/>
              </a:rPr>
              <a:t>Penalized Generalized Linear Model</a:t>
            </a:r>
            <a:r>
              <a:rPr lang="en-US" sz="2200" dirty="0">
                <a:latin typeface="ITC Franklin Gothic Std Book"/>
                <a:sym typeface="ITC Franklin Gothic Std"/>
              </a:rPr>
              <a:t> Logistic regression generating predicted probabilities for a binary classifier, parametric (Binomial Distribution), with penalization and shrinkage parameters to adjust for number of features (words in articles).</a:t>
            </a:r>
          </a:p>
          <a:p>
            <a:pPr marL="342900" indent="-182880">
              <a:buFont typeface="Arial" panose="020B0604020202020204" pitchFamily="34" charset="0"/>
              <a:buChar char="•"/>
            </a:pPr>
            <a:r>
              <a:rPr lang="en-US" sz="2200" i="1" dirty="0">
                <a:latin typeface="ITC Franklin Gothic Std Book"/>
                <a:sym typeface="ITC Franklin Gothic Std"/>
              </a:rPr>
              <a:t>Random Forest</a:t>
            </a:r>
            <a:r>
              <a:rPr lang="en-US" sz="2200" dirty="0">
                <a:latin typeface="ITC Franklin Gothic Std Book"/>
                <a:sym typeface="ITC Franklin Gothic Std"/>
              </a:rPr>
              <a:t> Builds a bootstrapped bag or "forest" of independent decision trees, optimizing the both depth and number of trees, averages the results for a robust probability threshold for a binary classifier.</a:t>
            </a:r>
          </a:p>
          <a:p>
            <a:pPr marL="342900" indent="-182880">
              <a:buFont typeface="Arial" panose="020B0604020202020204" pitchFamily="34" charset="0"/>
              <a:buChar char="•"/>
            </a:pPr>
            <a:r>
              <a:rPr lang="en-US" sz="2200" i="1" dirty="0" err="1">
                <a:latin typeface="ITC Franklin Gothic Std Book"/>
                <a:sym typeface="ITC Franklin Gothic Std"/>
              </a:rPr>
              <a:t>Gradiant</a:t>
            </a:r>
            <a:r>
              <a:rPr lang="en-US" sz="2200" i="1" dirty="0">
                <a:latin typeface="ITC Franklin Gothic Std Book"/>
                <a:sym typeface="ITC Franklin Gothic Std"/>
              </a:rPr>
              <a:t> Boosting Machine (Trees)</a:t>
            </a:r>
            <a:r>
              <a:rPr lang="en-US" sz="2200" dirty="0">
                <a:latin typeface="ITC Franklin Gothic Std Book"/>
                <a:sym typeface="ITC Franklin Gothic Std"/>
              </a:rPr>
              <a:t> Similar to random forest, however the bag of trees being built is not independent; rather each tree is built based on the performance of the previous one, allowing for a learning rate as the forest grows. Same outcome as random forest.</a:t>
            </a:r>
          </a:p>
          <a:p>
            <a:pPr marL="342900" indent="-182880">
              <a:buFont typeface="Arial" panose="020B0604020202020204" pitchFamily="34" charset="0"/>
              <a:buChar char="•"/>
            </a:pPr>
            <a:r>
              <a:rPr lang="en-US" sz="2200" i="1" dirty="0">
                <a:latin typeface="ITC Franklin Gothic Std Book"/>
                <a:sym typeface="ITC Franklin Gothic Std"/>
              </a:rPr>
              <a:t>Neural Network</a:t>
            </a:r>
            <a:r>
              <a:rPr lang="en-US" sz="2200" dirty="0">
                <a:latin typeface="ITC Franklin Gothic Std Book"/>
                <a:sym typeface="ITC Franklin Gothic Std"/>
              </a:rPr>
              <a:t> Extremely flexible network of interconnected nodes, performing gradient descent linear models between nodes, to create </a:t>
            </a:r>
            <a:r>
              <a:rPr lang="en-US" sz="2200" dirty="0" err="1">
                <a:latin typeface="ITC Franklin Gothic Std Book"/>
                <a:sym typeface="ITC Franklin Gothic Std"/>
              </a:rPr>
              <a:t>probablistically</a:t>
            </a:r>
            <a:r>
              <a:rPr lang="en-US" sz="2200" dirty="0">
                <a:latin typeface="ITC Franklin Gothic Std Book"/>
                <a:sym typeface="ITC Franklin Gothic Std"/>
              </a:rPr>
              <a:t> likely paths through the network of features ultimately leading to a probability threshold for binary classification.</a:t>
            </a:r>
          </a:p>
        </p:txBody>
      </p:sp>
      <p:pic>
        <p:nvPicPr>
          <p:cNvPr id="73" name="Picture 72">
            <a:extLst>
              <a:ext uri="{FF2B5EF4-FFF2-40B4-BE49-F238E27FC236}">
                <a16:creationId xmlns:a16="http://schemas.microsoft.com/office/drawing/2014/main" id="{99D9663F-0DC4-1A48-A719-72A6C4768444}"/>
              </a:ext>
            </a:extLst>
          </p:cNvPr>
          <p:cNvPicPr>
            <a:picLocks noChangeAspect="1"/>
          </p:cNvPicPr>
          <p:nvPr/>
        </p:nvPicPr>
        <p:blipFill>
          <a:blip r:embed="rId6"/>
          <a:stretch>
            <a:fillRect/>
          </a:stretch>
        </p:blipFill>
        <p:spPr>
          <a:xfrm>
            <a:off x="-5833171" y="3477332"/>
            <a:ext cx="3882616" cy="988854"/>
          </a:xfrm>
          <a:prstGeom prst="rect">
            <a:avLst/>
          </a:prstGeom>
        </p:spPr>
      </p:pic>
      <p:pic>
        <p:nvPicPr>
          <p:cNvPr id="74" name="Picture 73">
            <a:extLst>
              <a:ext uri="{FF2B5EF4-FFF2-40B4-BE49-F238E27FC236}">
                <a16:creationId xmlns:a16="http://schemas.microsoft.com/office/drawing/2014/main" id="{EBF3271C-E47B-1D40-80FC-F5C67E45309E}"/>
              </a:ext>
            </a:extLst>
          </p:cNvPr>
          <p:cNvPicPr>
            <a:picLocks noChangeAspect="1"/>
          </p:cNvPicPr>
          <p:nvPr/>
        </p:nvPicPr>
        <p:blipFill rotWithShape="1">
          <a:blip r:embed="rId7"/>
          <a:srcRect b="52269"/>
          <a:stretch/>
        </p:blipFill>
        <p:spPr>
          <a:xfrm>
            <a:off x="-6172919" y="4787614"/>
            <a:ext cx="4876800" cy="2776313"/>
          </a:xfrm>
          <a:prstGeom prst="rect">
            <a:avLst/>
          </a:prstGeom>
        </p:spPr>
      </p:pic>
      <p:sp>
        <p:nvSpPr>
          <p:cNvPr id="75" name="Subhead - Franklin Gothic Demi - 28">
            <a:extLst>
              <a:ext uri="{FF2B5EF4-FFF2-40B4-BE49-F238E27FC236}">
                <a16:creationId xmlns:a16="http://schemas.microsoft.com/office/drawing/2014/main" id="{A15CCDDE-45F9-764C-8819-77653F2323CC}"/>
              </a:ext>
            </a:extLst>
          </p:cNvPr>
          <p:cNvSpPr txBox="1"/>
          <p:nvPr/>
        </p:nvSpPr>
        <p:spPr>
          <a:xfrm>
            <a:off x="751349" y="11241174"/>
            <a:ext cx="19973395" cy="661720"/>
          </a:xfrm>
          <a:prstGeom prst="rect">
            <a:avLst/>
          </a:prstGeom>
          <a:solidFill>
            <a:srgbClr val="232D4B">
              <a:alpha val="50196"/>
            </a:srgbClr>
          </a:solidFill>
          <a:ln w="12700">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solidFill>
                  <a:schemeClr val="bg1"/>
                </a:solidFill>
              </a:rPr>
              <a:t>DATA</a:t>
            </a:r>
          </a:p>
        </p:txBody>
      </p:sp>
      <p:sp>
        <p:nvSpPr>
          <p:cNvPr id="76" name="Subhead - Franklin Gothic Demi - 28">
            <a:extLst>
              <a:ext uri="{FF2B5EF4-FFF2-40B4-BE49-F238E27FC236}">
                <a16:creationId xmlns:a16="http://schemas.microsoft.com/office/drawing/2014/main" id="{98C39B67-A61C-E84C-8C21-09D7D61E3261}"/>
              </a:ext>
            </a:extLst>
          </p:cNvPr>
          <p:cNvSpPr txBox="1"/>
          <p:nvPr/>
        </p:nvSpPr>
        <p:spPr>
          <a:xfrm>
            <a:off x="733946" y="4812510"/>
            <a:ext cx="20042252" cy="661720"/>
          </a:xfrm>
          <a:prstGeom prst="rect">
            <a:avLst/>
          </a:prstGeom>
          <a:solidFill>
            <a:srgbClr val="232D4B">
              <a:alpha val="50196"/>
            </a:srgbClr>
          </a:solidFill>
          <a:ln w="12700">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solidFill>
                  <a:schemeClr val="bg1"/>
                </a:solidFill>
              </a:rPr>
              <a:t>BACKGROUND</a:t>
            </a:r>
          </a:p>
        </p:txBody>
      </p:sp>
      <p:sp>
        <p:nvSpPr>
          <p:cNvPr id="77" name="Subhead - Franklin Gothic Demi - 28">
            <a:extLst>
              <a:ext uri="{FF2B5EF4-FFF2-40B4-BE49-F238E27FC236}">
                <a16:creationId xmlns:a16="http://schemas.microsoft.com/office/drawing/2014/main" id="{3E05EBB4-F023-8840-B1E1-371719F0A4A4}"/>
              </a:ext>
            </a:extLst>
          </p:cNvPr>
          <p:cNvSpPr txBox="1"/>
          <p:nvPr/>
        </p:nvSpPr>
        <p:spPr>
          <a:xfrm>
            <a:off x="728042" y="16579940"/>
            <a:ext cx="20042252" cy="661720"/>
          </a:xfrm>
          <a:prstGeom prst="rect">
            <a:avLst/>
          </a:prstGeom>
          <a:solidFill>
            <a:srgbClr val="232D4B">
              <a:alpha val="50196"/>
            </a:srgbClr>
          </a:solidFill>
          <a:ln w="12700">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solidFill>
                  <a:schemeClr val="bg1"/>
                </a:solidFill>
              </a:rPr>
              <a:t>METHODS &amp; RESULTS</a:t>
            </a:r>
          </a:p>
        </p:txBody>
      </p:sp>
      <p:sp>
        <p:nvSpPr>
          <p:cNvPr id="84" name="Subhead - Franklin Gothic Demi - 28">
            <a:extLst>
              <a:ext uri="{FF2B5EF4-FFF2-40B4-BE49-F238E27FC236}">
                <a16:creationId xmlns:a16="http://schemas.microsoft.com/office/drawing/2014/main" id="{D2BF9078-3FF8-B842-8D65-CE3488ED6FD9}"/>
              </a:ext>
            </a:extLst>
          </p:cNvPr>
          <p:cNvSpPr txBox="1"/>
          <p:nvPr/>
        </p:nvSpPr>
        <p:spPr>
          <a:xfrm>
            <a:off x="743662" y="24604570"/>
            <a:ext cx="20042252" cy="661720"/>
          </a:xfrm>
          <a:prstGeom prst="rect">
            <a:avLst/>
          </a:prstGeom>
          <a:solidFill>
            <a:srgbClr val="232D4B">
              <a:alpha val="50196"/>
            </a:srgbClr>
          </a:solidFill>
          <a:ln w="12700">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solidFill>
                  <a:schemeClr val="bg1"/>
                </a:solidFill>
              </a:rPr>
              <a:t>CONCLUSIONS</a:t>
            </a:r>
          </a:p>
        </p:txBody>
      </p:sp>
      <p:sp>
        <p:nvSpPr>
          <p:cNvPr id="85" name="Subhead - Franklin Gothic Demi - 28">
            <a:extLst>
              <a:ext uri="{FF2B5EF4-FFF2-40B4-BE49-F238E27FC236}">
                <a16:creationId xmlns:a16="http://schemas.microsoft.com/office/drawing/2014/main" id="{47AABE6C-BE83-2645-BA4D-D3D4A99A0CE7}"/>
              </a:ext>
            </a:extLst>
          </p:cNvPr>
          <p:cNvSpPr txBox="1"/>
          <p:nvPr/>
        </p:nvSpPr>
        <p:spPr>
          <a:xfrm>
            <a:off x="15522323" y="3817842"/>
            <a:ext cx="6421630" cy="7848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non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3600" dirty="0">
                <a:solidFill>
                  <a:srgbClr val="20304B"/>
                </a:solidFill>
              </a:rPr>
              <a:t>SOCIAL AND DECISION ANALYTICS </a:t>
            </a:r>
            <a:endParaRPr sz="3600" dirty="0">
              <a:solidFill>
                <a:srgbClr val="20304B"/>
              </a:solidFill>
            </a:endParaRPr>
          </a:p>
        </p:txBody>
      </p:sp>
      <p:pic>
        <p:nvPicPr>
          <p:cNvPr id="87" name="Picture 86">
            <a:extLst>
              <a:ext uri="{FF2B5EF4-FFF2-40B4-BE49-F238E27FC236}">
                <a16:creationId xmlns:a16="http://schemas.microsoft.com/office/drawing/2014/main" id="{762F9505-68F5-D046-A163-0B14350B109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738535" y="12749703"/>
            <a:ext cx="6946900" cy="3556000"/>
          </a:xfrm>
          <a:prstGeom prst="rect">
            <a:avLst/>
          </a:prstGeom>
        </p:spPr>
      </p:pic>
      <p:sp>
        <p:nvSpPr>
          <p:cNvPr id="93" name="Subhead - Franklin Gothic Demi - 28">
            <a:extLst>
              <a:ext uri="{FF2B5EF4-FFF2-40B4-BE49-F238E27FC236}">
                <a16:creationId xmlns:a16="http://schemas.microsoft.com/office/drawing/2014/main" id="{6CCD637B-A109-D746-93A5-6B7A7BA9A035}"/>
              </a:ext>
            </a:extLst>
          </p:cNvPr>
          <p:cNvSpPr txBox="1"/>
          <p:nvPr/>
        </p:nvSpPr>
        <p:spPr>
          <a:xfrm>
            <a:off x="15687728" y="17449172"/>
            <a:ext cx="4997707" cy="2613603"/>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2200" dirty="0">
                <a:solidFill>
                  <a:srgbClr val="C00000"/>
                </a:solidFill>
                <a:latin typeface="ITC Franklin Gothic Std Book"/>
                <a:sym typeface="ITC Franklin Gothic Std"/>
              </a:rPr>
              <a:t>Things that could go here? </a:t>
            </a:r>
          </a:p>
          <a:p>
            <a:pPr marL="342900" indent="-342900">
              <a:buFontTx/>
              <a:buChar char="-"/>
            </a:pPr>
            <a:r>
              <a:rPr lang="en-US" sz="2200" dirty="0">
                <a:solidFill>
                  <a:srgbClr val="C00000"/>
                </a:solidFill>
                <a:latin typeface="ITC Franklin Gothic Std Book"/>
                <a:sym typeface="ITC Franklin Gothic Std"/>
              </a:rPr>
              <a:t>BERT (could go in future steps</a:t>
            </a:r>
          </a:p>
          <a:p>
            <a:pPr marL="342900" indent="-342900">
              <a:buFontTx/>
              <a:buChar char="-"/>
            </a:pPr>
            <a:r>
              <a:rPr lang="en-US" sz="2200" dirty="0">
                <a:solidFill>
                  <a:srgbClr val="C00000"/>
                </a:solidFill>
                <a:latin typeface="ITC Franklin Gothic Std Book"/>
                <a:sym typeface="ITC Franklin Gothic Std"/>
              </a:rPr>
              <a:t>Cost calculations/confusion matrix</a:t>
            </a:r>
          </a:p>
          <a:p>
            <a:pPr marL="342900" indent="-342900">
              <a:buFontTx/>
              <a:buChar char="-"/>
            </a:pPr>
            <a:r>
              <a:rPr lang="en-US" sz="2200" dirty="0">
                <a:solidFill>
                  <a:srgbClr val="C00000"/>
                </a:solidFill>
                <a:latin typeface="ITC Franklin Gothic Std Book"/>
                <a:sym typeface="ITC Franklin Gothic Std"/>
              </a:rPr>
              <a:t>ROC</a:t>
            </a:r>
          </a:p>
          <a:p>
            <a:pPr marL="342900" indent="-342900">
              <a:buFontTx/>
              <a:buChar char="-"/>
            </a:pPr>
            <a:r>
              <a:rPr lang="en-US" sz="2200" dirty="0">
                <a:solidFill>
                  <a:srgbClr val="C00000"/>
                </a:solidFill>
                <a:latin typeface="ITC Franklin Gothic Std Book"/>
                <a:sym typeface="ITC Franklin Gothic Std"/>
              </a:rPr>
              <a:t>Cost graph</a:t>
            </a:r>
          </a:p>
          <a:p>
            <a:pPr marL="342900" indent="-342900">
              <a:buFontTx/>
              <a:buChar char="-"/>
            </a:pPr>
            <a:r>
              <a:rPr lang="en-US" sz="2200" dirty="0">
                <a:solidFill>
                  <a:srgbClr val="C00000"/>
                </a:solidFill>
                <a:latin typeface="ITC Franklin Gothic Std Book"/>
                <a:sym typeface="ITC Franklin Gothic Std"/>
              </a:rPr>
              <a:t>Violin graph</a:t>
            </a:r>
          </a:p>
          <a:p>
            <a:endParaRPr lang="en-US" sz="2200" dirty="0">
              <a:solidFill>
                <a:srgbClr val="C00000"/>
              </a:solidFill>
              <a:latin typeface="ITC Franklin Gothic Std Book"/>
              <a:sym typeface="ITC Franklin Gothic Std"/>
            </a:endParaRPr>
          </a:p>
        </p:txBody>
      </p:sp>
      <p:pic>
        <p:nvPicPr>
          <p:cNvPr id="97" name="Picture 96">
            <a:extLst>
              <a:ext uri="{FF2B5EF4-FFF2-40B4-BE49-F238E27FC236}">
                <a16:creationId xmlns:a16="http://schemas.microsoft.com/office/drawing/2014/main" id="{16F130E9-16D9-AA49-997E-1202D3C37ED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736242" y="13027722"/>
            <a:ext cx="5994400" cy="3378200"/>
          </a:xfrm>
          <a:prstGeom prst="rect">
            <a:avLst/>
          </a:prstGeom>
        </p:spPr>
      </p:pic>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85725" tIns="85725" rIns="85725" bIns="85725" numCol="1" spcCol="38100" rtlCol="0" anchor="ctr">
        <a:spAutoFit/>
      </a:bodyPr>
      <a:lstStyle>
        <a:defPPr marL="0" marR="0" indent="0" algn="ctr" defTabSz="1971675" rtl="0" fontAlgn="auto" latinLnBrk="0" hangingPunct="0">
          <a:lnSpc>
            <a:spcPct val="100000"/>
          </a:lnSpc>
          <a:spcBef>
            <a:spcPts val="0"/>
          </a:spcBef>
          <a:spcAft>
            <a:spcPts val="0"/>
          </a:spcAft>
          <a:buClrTx/>
          <a:buSzTx/>
          <a:buFontTx/>
          <a:buNone/>
          <a:tabLst/>
          <a:defRPr kumimoji="0" sz="74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85725" tIns="85725" rIns="85725" bIns="85725" numCol="1" spcCol="38100" rtlCol="0" anchor="ctr">
        <a:spAutoFit/>
      </a:bodyPr>
      <a:lstStyle>
        <a:defPPr marL="0" marR="0" indent="0" algn="ctr" defTabSz="1971675" rtl="0" fontAlgn="auto" latinLnBrk="0" hangingPunct="0">
          <a:lnSpc>
            <a:spcPct val="100000"/>
          </a:lnSpc>
          <a:spcBef>
            <a:spcPts val="0"/>
          </a:spcBef>
          <a:spcAft>
            <a:spcPts val="0"/>
          </a:spcAft>
          <a:buClrTx/>
          <a:buSzTx/>
          <a:buFontTx/>
          <a:buNone/>
          <a:tabLst/>
          <a:defRPr kumimoji="0" sz="8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85725" tIns="85725" rIns="85725" bIns="85725" numCol="1" spcCol="38100" rtlCol="0" anchor="ctr">
        <a:spAutoFit/>
      </a:bodyPr>
      <a:lstStyle>
        <a:defPPr marL="0" marR="0" indent="0" algn="ctr" defTabSz="1971675" rtl="0" fontAlgn="auto" latinLnBrk="0" hangingPunct="0">
          <a:lnSpc>
            <a:spcPct val="100000"/>
          </a:lnSpc>
          <a:spcBef>
            <a:spcPts val="0"/>
          </a:spcBef>
          <a:spcAft>
            <a:spcPts val="0"/>
          </a:spcAft>
          <a:buClrTx/>
          <a:buSzTx/>
          <a:buFontTx/>
          <a:buNone/>
          <a:tabLst/>
          <a:defRPr kumimoji="0" sz="74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85725" tIns="85725" rIns="85725" bIns="85725" numCol="1" spcCol="38100" rtlCol="0" anchor="ctr">
        <a:spAutoFit/>
      </a:bodyPr>
      <a:lstStyle>
        <a:defPPr marL="0" marR="0" indent="0" algn="ctr" defTabSz="1971675" rtl="0" fontAlgn="auto" latinLnBrk="0" hangingPunct="0">
          <a:lnSpc>
            <a:spcPct val="100000"/>
          </a:lnSpc>
          <a:spcBef>
            <a:spcPts val="0"/>
          </a:spcBef>
          <a:spcAft>
            <a:spcPts val="0"/>
          </a:spcAft>
          <a:buClrTx/>
          <a:buSzTx/>
          <a:buFontTx/>
          <a:buNone/>
          <a:tabLst/>
          <a:defRPr kumimoji="0" sz="8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45AE3D1135F4E41AB498540A40487BD" ma:contentTypeVersion="18" ma:contentTypeDescription="Create a new document." ma:contentTypeScope="" ma:versionID="15adbd330118f8d06bc6615d15ac85a9">
  <xsd:schema xmlns:xsd="http://www.w3.org/2001/XMLSchema" xmlns:xs="http://www.w3.org/2001/XMLSchema" xmlns:p="http://schemas.microsoft.com/office/2006/metadata/properties" xmlns:ns2="7a2657dd-b8a5-4c99-8d51-b0b9d254c989" xmlns:ns3="5ba80a41-9917-4a22-8f13-cb051ddce64c" targetNamespace="http://schemas.microsoft.com/office/2006/metadata/properties" ma:root="true" ma:fieldsID="f6a41e235a72bf34fead84cba91ed4b2" ns2:_="" ns3:_="">
    <xsd:import namespace="7a2657dd-b8a5-4c99-8d51-b0b9d254c989"/>
    <xsd:import namespace="5ba80a41-9917-4a22-8f13-cb051ddce64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Location"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2657dd-b8a5-4c99-8d51-b0b9d254c9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1d038b50-52dc-447d-ac2e-a29bd036c4b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ba80a41-9917-4a22-8f13-cb051ddce64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ceef030-0fd2-4c4f-af00-feafa4f18198}" ma:internalName="TaxCatchAll" ma:showField="CatchAllData" ma:web="5ba80a41-9917-4a22-8f13-cb051ddce64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7a2657dd-b8a5-4c99-8d51-b0b9d254c989">
      <Terms xmlns="http://schemas.microsoft.com/office/infopath/2007/PartnerControls"/>
    </lcf76f155ced4ddcb4097134ff3c332f>
    <TaxCatchAll xmlns="5ba80a41-9917-4a22-8f13-cb051ddce64c" xsi:nil="true"/>
  </documentManagement>
</p:properties>
</file>

<file path=customXml/itemProps1.xml><?xml version="1.0" encoding="utf-8"?>
<ds:datastoreItem xmlns:ds="http://schemas.openxmlformats.org/officeDocument/2006/customXml" ds:itemID="{030A4FFB-241D-4E24-8A99-5F6E0634CE6F}"/>
</file>

<file path=customXml/itemProps2.xml><?xml version="1.0" encoding="utf-8"?>
<ds:datastoreItem xmlns:ds="http://schemas.openxmlformats.org/officeDocument/2006/customXml" ds:itemID="{167AD328-337A-45B1-80A1-46962B590EBD}"/>
</file>

<file path=customXml/itemProps3.xml><?xml version="1.0" encoding="utf-8"?>
<ds:datastoreItem xmlns:ds="http://schemas.openxmlformats.org/officeDocument/2006/customXml" ds:itemID="{A9EB86F9-1A61-4F2D-99B1-EFEECE83E5CE}"/>
</file>

<file path=docProps/app.xml><?xml version="1.0" encoding="utf-8"?>
<Properties xmlns="http://schemas.openxmlformats.org/officeDocument/2006/extended-properties" xmlns:vt="http://schemas.openxmlformats.org/officeDocument/2006/docPropsVTypes">
  <TotalTime>591</TotalTime>
  <Words>885</Words>
  <Application>Microsoft Macintosh PowerPoint</Application>
  <PresentationFormat>Custom</PresentationFormat>
  <Paragraphs>106</Paragraphs>
  <Slides>1</Slides>
  <Notes>1</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vt:i4>
      </vt:variant>
    </vt:vector>
  </HeadingPairs>
  <TitlesOfParts>
    <vt:vector size="15" baseType="lpstr">
      <vt:lpstr>Arial</vt:lpstr>
      <vt:lpstr>Bodoni Std Poster</vt:lpstr>
      <vt:lpstr>Bodoni Std Poster Italic</vt:lpstr>
      <vt:lpstr>Courier New</vt:lpstr>
      <vt:lpstr>Franklin Gothic Book</vt:lpstr>
      <vt:lpstr>Helvetica Neue</vt:lpstr>
      <vt:lpstr>Helvetica Neue Medium</vt:lpstr>
      <vt:lpstr>Helvetica Neue Thin</vt:lpstr>
      <vt:lpstr>ITC Franklin Gothic Std</vt:lpstr>
      <vt:lpstr>ITC Franklin Gothic Std Book</vt:lpstr>
      <vt:lpstr>ITC Franklin Gothic Std Demi</vt:lpstr>
      <vt:lpstr>ITC Franklin Gothic Std Demi Co</vt:lpstr>
      <vt:lpstr>ITC Franklin Gothic Std Dm Cd</vt:lpstr>
      <vt:lpstr>White</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cp:lastModifiedBy>Korkmaz, Gizem (gk8yj)</cp:lastModifiedBy>
  <cp:revision>145</cp:revision>
  <dcterms:created xsi:type="dcterms:W3CDTF">2019-07-16T21:17:53Z</dcterms:created>
  <dcterms:modified xsi:type="dcterms:W3CDTF">2019-08-02T14:26:53Z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0x010100D45AE3D1135F4E41AB498540A40487BD</vt:lpwstr>
  </property>
</Properties>
</file>